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3" r:id="rId2"/>
    <p:sldId id="269" r:id="rId3"/>
    <p:sldId id="272" r:id="rId4"/>
    <p:sldId id="274" r:id="rId5"/>
    <p:sldId id="275" r:id="rId6"/>
    <p:sldId id="271" r:id="rId7"/>
    <p:sldId id="270" r:id="rId8"/>
    <p:sldId id="261" r:id="rId9"/>
    <p:sldId id="265" r:id="rId10"/>
    <p:sldId id="267" r:id="rId11"/>
    <p:sldId id="278" r:id="rId12"/>
    <p:sldId id="279" r:id="rId13"/>
    <p:sldId id="264" r:id="rId14"/>
    <p:sldId id="268" r:id="rId15"/>
    <p:sldId id="259" r:id="rId16"/>
    <p:sldId id="276" r:id="rId17"/>
    <p:sldId id="277" r:id="rId18"/>
    <p:sldId id="262" r:id="rId19"/>
    <p:sldId id="256" r:id="rId20"/>
    <p:sldId id="257" r:id="rId21"/>
    <p:sldId id="258" r:id="rId2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8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68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2019-05-10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851219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2019-05-10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1115959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2019-05-10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62443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2019-05-10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708651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A047FB-B195-4EE2-BA73-388DC0E8B0D1}" type="datetimeFigureOut">
              <a:rPr lang="en-CA" smtClean="0"/>
              <a:t>2019-05-10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783032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A047FB-B195-4EE2-BA73-388DC0E8B0D1}" type="datetimeFigureOut">
              <a:rPr lang="en-CA" smtClean="0"/>
              <a:t>2019-05-10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4220581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A047FB-B195-4EE2-BA73-388DC0E8B0D1}" type="datetimeFigureOut">
              <a:rPr lang="en-CA" smtClean="0"/>
              <a:t>2019-05-10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306178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A047FB-B195-4EE2-BA73-388DC0E8B0D1}" type="datetimeFigureOut">
              <a:rPr lang="en-CA" smtClean="0"/>
              <a:t>2019-05-10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66634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A047FB-B195-4EE2-BA73-388DC0E8B0D1}" type="datetimeFigureOut">
              <a:rPr lang="en-CA" smtClean="0"/>
              <a:t>2019-05-10</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194735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2019-05-10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4772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2019-05-10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784188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BA047FB-B195-4EE2-BA73-388DC0E8B0D1}" type="datetimeFigureOut">
              <a:rPr lang="en-CA" smtClean="0"/>
              <a:t>2019-05-10</a:t>
            </a:fld>
            <a:endParaRPr lang="en-CA"/>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A8DF307-82E0-42D9-A91F-942601E73F60}" type="slidenum">
              <a:rPr lang="en-CA" smtClean="0"/>
              <a:t>‹#›</a:t>
            </a:fld>
            <a:endParaRPr lang="en-CA"/>
          </a:p>
        </p:txBody>
      </p:sp>
    </p:spTree>
    <p:extLst>
      <p:ext uri="{BB962C8B-B14F-4D97-AF65-F5344CB8AC3E}">
        <p14:creationId xmlns:p14="http://schemas.microsoft.com/office/powerpoint/2010/main" val="339302123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mputer on a table&#10;&#10;Description automatically generated">
            <a:extLst>
              <a:ext uri="{FF2B5EF4-FFF2-40B4-BE49-F238E27FC236}">
                <a16:creationId xmlns:a16="http://schemas.microsoft.com/office/drawing/2014/main" id="{3DD65F81-B01B-4037-9508-EB64259AEBE3}"/>
              </a:ext>
            </a:extLst>
          </p:cNvPr>
          <p:cNvPicPr>
            <a:picLocks noChangeAspect="1"/>
          </p:cNvPicPr>
          <p:nvPr/>
        </p:nvPicPr>
        <p:blipFill rotWithShape="1">
          <a:blip r:embed="rId2">
            <a:extLst>
              <a:ext uri="{28A0092B-C50C-407E-A947-70E740481C1C}">
                <a14:useLocalDpi xmlns:a14="http://schemas.microsoft.com/office/drawing/2010/main" val="0"/>
              </a:ext>
            </a:extLst>
          </a:blip>
          <a:srcRect t="11218" b="4513"/>
          <a:stretch/>
        </p:blipFill>
        <p:spPr>
          <a:xfrm>
            <a:off x="20" y="10"/>
            <a:ext cx="9143980" cy="51434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E132EC7-E880-47B6-A860-995AFAC4C152}"/>
              </a:ext>
            </a:extLst>
          </p:cNvPr>
          <p:cNvSpPr txBox="1"/>
          <p:nvPr/>
        </p:nvSpPr>
        <p:spPr>
          <a:xfrm>
            <a:off x="392906" y="3987930"/>
            <a:ext cx="8408194" cy="558627"/>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2700" b="1" spc="600" dirty="0">
                <a:solidFill>
                  <a:schemeClr val="tx1">
                    <a:lumMod val="85000"/>
                    <a:lumOff val="15000"/>
                  </a:schemeClr>
                </a:solidFill>
                <a:latin typeface="+mj-lt"/>
                <a:ea typeface="+mj-ea"/>
                <a:cs typeface="+mj-cs"/>
              </a:rPr>
              <a:t>CONTENT UNDER DEVELOPMENT…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loading png white">
            <a:extLst>
              <a:ext uri="{FF2B5EF4-FFF2-40B4-BE49-F238E27FC236}">
                <a16:creationId xmlns:a16="http://schemas.microsoft.com/office/drawing/2014/main" id="{0DE3164C-728F-4B51-A1D0-9CB60D4907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79" t="32864" r="21086" b="30162"/>
          <a:stretch/>
        </p:blipFill>
        <p:spPr bwMode="auto">
          <a:xfrm>
            <a:off x="3101479" y="909201"/>
            <a:ext cx="2941041" cy="1048539"/>
          </a:xfrm>
          <a:prstGeom prst="rect">
            <a:avLst/>
          </a:prstGeom>
          <a:noFill/>
          <a:scene3d>
            <a:camera prst="perspectiveBelow"/>
            <a:lightRig rig="threePt" dir="t"/>
          </a:scene3d>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AC6EE3F7-6456-4642-BFFC-255F652A4019}"/>
              </a:ext>
            </a:extLst>
          </p:cNvPr>
          <p:cNvCxnSpPr/>
          <p:nvPr/>
        </p:nvCxnSpPr>
        <p:spPr>
          <a:xfrm>
            <a:off x="-500063" y="390763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2816342-D264-4E3A-AC67-3EA8578A6122}"/>
              </a:ext>
            </a:extLst>
          </p:cNvPr>
          <p:cNvCxnSpPr/>
          <p:nvPr/>
        </p:nvCxnSpPr>
        <p:spPr>
          <a:xfrm>
            <a:off x="-440534" y="395287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C400AEC-B6FD-4147-8562-3EF270B3A215}"/>
              </a:ext>
            </a:extLst>
          </p:cNvPr>
          <p:cNvCxnSpPr/>
          <p:nvPr/>
        </p:nvCxnSpPr>
        <p:spPr>
          <a:xfrm>
            <a:off x="-461965" y="398859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4B11953-DB35-4138-83B5-7CF50A5BD736}"/>
              </a:ext>
            </a:extLst>
          </p:cNvPr>
          <p:cNvCxnSpPr/>
          <p:nvPr/>
        </p:nvCxnSpPr>
        <p:spPr>
          <a:xfrm>
            <a:off x="-397671" y="4538667"/>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A3F94A-8161-4A52-A888-99278D0E4E1E}"/>
              </a:ext>
            </a:extLst>
          </p:cNvPr>
          <p:cNvCxnSpPr/>
          <p:nvPr/>
        </p:nvCxnSpPr>
        <p:spPr>
          <a:xfrm>
            <a:off x="-369095" y="4574389"/>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F1ED387-CD19-4E6E-A4B8-6EF8DEF275C6}"/>
              </a:ext>
            </a:extLst>
          </p:cNvPr>
          <p:cNvCxnSpPr/>
          <p:nvPr/>
        </p:nvCxnSpPr>
        <p:spPr>
          <a:xfrm>
            <a:off x="-347663" y="4624391"/>
            <a:ext cx="10494169" cy="0"/>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6F15DB4-A428-4FE6-8A8E-6FDC3ACA46CB}"/>
              </a:ext>
            </a:extLst>
          </p:cNvPr>
          <p:cNvSpPr txBox="1"/>
          <p:nvPr/>
        </p:nvSpPr>
        <p:spPr>
          <a:xfrm>
            <a:off x="3412984" y="629133"/>
            <a:ext cx="2318029" cy="558627"/>
          </a:xfrm>
          <a:prstGeom prst="rect">
            <a:avLst/>
          </a:prstGeom>
        </p:spPr>
        <p:txBody>
          <a:bodyPr vert="horz" lIns="91440" tIns="45720" rIns="91440" bIns="45720" rtlCol="0" anchor="ctr">
            <a:normAutofit/>
            <a:scene3d>
              <a:camera prst="perspectiveBelow"/>
              <a:lightRig rig="threePt" dir="t"/>
            </a:scene3d>
          </a:bodyPr>
          <a:lstStyle/>
          <a:p>
            <a:pPr algn="ctr" defTabSz="914400">
              <a:lnSpc>
                <a:spcPct val="90000"/>
              </a:lnSpc>
              <a:spcBef>
                <a:spcPct val="0"/>
              </a:spcBef>
              <a:spcAft>
                <a:spcPts val="600"/>
              </a:spcAft>
            </a:pPr>
            <a:r>
              <a:rPr lang="en-US" sz="2700" b="1" spc="600" dirty="0">
                <a:solidFill>
                  <a:schemeClr val="bg1"/>
                </a:solidFill>
                <a:latin typeface="+mj-lt"/>
                <a:ea typeface="+mj-ea"/>
                <a:cs typeface="+mj-cs"/>
              </a:rPr>
              <a:t>sorry</a:t>
            </a:r>
          </a:p>
        </p:txBody>
      </p:sp>
    </p:spTree>
    <p:extLst>
      <p:ext uri="{BB962C8B-B14F-4D97-AF65-F5344CB8AC3E}">
        <p14:creationId xmlns:p14="http://schemas.microsoft.com/office/powerpoint/2010/main" val="1783089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826210"/>
            <a:ext cx="9144000" cy="738664"/>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across garments:</a:t>
            </a:r>
          </a:p>
          <a:p>
            <a:pPr algn="ctr"/>
            <a:r>
              <a:rPr lang="en-US" sz="1200" i="1" spc="300" dirty="0"/>
              <a:t>Passive/Active joint reactions | Garment compression | Peak power output | Fatigue index</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Per4ma Sports Technology LTD is a Canadian company that designs compression garments with the objective to improve athletic performance and promote post-injury recovery</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685607"/>
            <a:ext cx="9144000" cy="923330"/>
          </a:xfrm>
          <a:prstGeom prst="rect">
            <a:avLst/>
          </a:prstGeom>
        </p:spPr>
        <p:txBody>
          <a:bodyPr wrap="square">
            <a:spAutoFit/>
          </a:bodyPr>
          <a:lstStyle/>
          <a:p>
            <a:pPr algn="ctr"/>
            <a:r>
              <a:rPr lang="en-CA" b="1" spc="300" dirty="0"/>
              <a:t>STUDY OBJECTIVE</a:t>
            </a:r>
          </a:p>
          <a:p>
            <a:pPr algn="ctr"/>
            <a:r>
              <a:rPr lang="en-US" sz="1200" spc="300" dirty="0"/>
              <a:t>Compare the Per4ma garments to a leading competitor (Under </a:t>
            </a:r>
            <a:r>
              <a:rPr lang="en-US" sz="1200" spc="300" dirty="0" err="1"/>
              <a:t>Armour</a:t>
            </a:r>
            <a:r>
              <a:rPr lang="en-US" sz="1200" spc="300" dirty="0"/>
              <a:t>) and a control condition (non-compressive garment) with respect to its effect on performance, posture, comfort and fatigue</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Per4ma Sports Technology LTD</a:t>
            </a:r>
            <a:r>
              <a:rPr lang="en-CA" spc="300" dirty="0">
                <a:solidFill>
                  <a:schemeClr val="bg1"/>
                </a:solidFill>
              </a:rPr>
              <a:t>.</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714888"/>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668996"/>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780318"/>
            <a:ext cx="9144000" cy="923330"/>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The Per4ma shirt provided more resistance during slow and fast shoulder flexion movements, which may contribute to an improved control of shoulder mobility, thereby limiting the risks of shoulder injuries</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09D4566C-ED68-491A-9C2B-4BA6B652F61B}"/>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401662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895609"/>
            <a:ext cx="9144000" cy="738664"/>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across systems:</a:t>
            </a:r>
          </a:p>
          <a:p>
            <a:pPr algn="ctr"/>
            <a:r>
              <a:rPr lang="en-US" sz="1200" i="1" spc="300" dirty="0"/>
              <a:t>Center of pressure trajectory| Plantar pressure distribution | Ground reaction forces</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 </a:t>
            </a:r>
            <a:r>
              <a:rPr lang="en-US" spc="300" dirty="0">
                <a:effectLst>
                  <a:outerShdw blurRad="38100" dist="38100" dir="2700000" algn="tl">
                    <a:srgbClr val="000000">
                      <a:alpha val="43137"/>
                    </a:srgbClr>
                  </a:outerShdw>
                </a:effectLst>
              </a:rPr>
              <a:t>Orpyx Medical Technologies Inc. is a Canadian company that designs foot pressure measurement technologies used to improve human health and advance sports performance</a:t>
            </a:r>
            <a:r>
              <a:rPr lang="en-CA" b="1" spc="300" dirty="0">
                <a:solidFill>
                  <a:schemeClr val="bg1"/>
                </a:solidFill>
                <a:effectLst>
                  <a:outerShdw blurRad="38100" dist="38100" dir="2700000" algn="tl">
                    <a:srgbClr val="000000">
                      <a:alpha val="43137"/>
                    </a:srgbClr>
                  </a:outerShdw>
                </a:effectLst>
              </a:rPr>
              <a:t> </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755006"/>
            <a:ext cx="9144000" cy="923330"/>
          </a:xfrm>
          <a:prstGeom prst="rect">
            <a:avLst/>
          </a:prstGeom>
        </p:spPr>
        <p:txBody>
          <a:bodyPr wrap="square">
            <a:spAutoFit/>
          </a:bodyPr>
          <a:lstStyle/>
          <a:p>
            <a:pPr algn="ctr"/>
            <a:r>
              <a:rPr lang="en-CA" b="1" spc="300" dirty="0"/>
              <a:t>STUDY OBJECTIVE</a:t>
            </a:r>
          </a:p>
          <a:p>
            <a:pPr algn="ctr"/>
            <a:r>
              <a:rPr lang="en-US" sz="1200" spc="300" dirty="0"/>
              <a:t>Compare the accuracy of the Orpyx </a:t>
            </a:r>
            <a:r>
              <a:rPr lang="en-US" sz="1200" spc="300" dirty="0" err="1"/>
              <a:t>LogR</a:t>
            </a:r>
            <a:r>
              <a:rPr lang="en-US" sz="1200" spc="300" dirty="0"/>
              <a:t> Gen 2 prototype to the well-established </a:t>
            </a:r>
            <a:r>
              <a:rPr lang="en-US" sz="1200" spc="300" dirty="0" err="1"/>
              <a:t>Pedar</a:t>
            </a:r>
            <a:r>
              <a:rPr lang="en-US" sz="1200" spc="300" dirty="0"/>
              <a:t> System (Novel, Germany) and a Kistler force plate (Kistler Group, Switzerland) with respect to several biomechanical variables</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Orpyx Medical Technologies Inc.</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784287"/>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738395"/>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849717"/>
            <a:ext cx="9144000" cy="738664"/>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Comparable center of pressure trajectories and ground reaction forces were similar among the different tested systems</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14622B54-922A-4DDD-B9A5-1AA649CA88F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4122607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767017"/>
            <a:ext cx="9144000" cy="923330"/>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with a control condition:</a:t>
            </a:r>
          </a:p>
          <a:p>
            <a:pPr algn="ctr"/>
            <a:r>
              <a:rPr lang="en-US" sz="1200" i="1" spc="300" dirty="0"/>
              <a:t>Perceived fatigue level | Subjective comfort | EMG activity in the quad and calf muscles Foot trajectory | Arch morphology | Plantar pressure distribution</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 </a:t>
            </a:r>
            <a:r>
              <a:rPr lang="en-US" spc="300" dirty="0">
                <a:effectLst>
                  <a:outerShdw blurRad="38100" dist="38100" dir="2700000" algn="tl">
                    <a:srgbClr val="000000">
                      <a:alpha val="43137"/>
                    </a:srgbClr>
                  </a:outerShdw>
                </a:effectLst>
              </a:rPr>
              <a:t>Dr. Scholl's</a:t>
            </a:r>
            <a:r>
              <a:rPr lang="en-CA" b="1" spc="300" dirty="0">
                <a:solidFill>
                  <a:schemeClr val="bg1"/>
                </a:solidFill>
                <a:effectLst>
                  <a:outerShdw blurRad="38100" dist="38100" dir="2700000" algn="tl">
                    <a:srgbClr val="000000">
                      <a:alpha val="43137"/>
                    </a:srgbClr>
                  </a:outerShdw>
                </a:effectLst>
                <a:sym typeface="Symbol" panose="05050102010706020507" pitchFamily="18" charset="2"/>
              </a:rPr>
              <a:t></a:t>
            </a:r>
            <a:r>
              <a:rPr lang="en-US" spc="300" dirty="0">
                <a:effectLst>
                  <a:outerShdw blurRad="38100" dist="38100" dir="2700000" algn="tl">
                    <a:srgbClr val="000000">
                      <a:alpha val="43137"/>
                    </a:srgbClr>
                  </a:outerShdw>
                </a:effectLst>
              </a:rPr>
              <a:t> is a footwear and orthopedic foot care brand</a:t>
            </a:r>
            <a:r>
              <a:rPr lang="en-CA" b="1" spc="300" dirty="0">
                <a:solidFill>
                  <a:schemeClr val="bg1"/>
                </a:solidFill>
                <a:effectLst>
                  <a:outerShdw blurRad="38100" dist="38100" dir="2700000" algn="tl">
                    <a:srgbClr val="000000">
                      <a:alpha val="43137"/>
                    </a:srgbClr>
                  </a:outerShdw>
                </a:effectLst>
              </a:rPr>
              <a:t> </a:t>
            </a:r>
            <a:r>
              <a:rPr lang="en-CA" spc="300" dirty="0">
                <a:solidFill>
                  <a:schemeClr val="bg1"/>
                </a:solidFill>
                <a:effectLst>
                  <a:outerShdw blurRad="38100" dist="38100" dir="2700000" algn="tl">
                    <a:srgbClr val="000000">
                      <a:alpha val="43137"/>
                    </a:srgbClr>
                  </a:outerShdw>
                </a:effectLst>
              </a:rPr>
              <a:t>who recently introduced the concept of self-selected customized orthotics in the market</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626414"/>
            <a:ext cx="9144000" cy="923330"/>
          </a:xfrm>
          <a:prstGeom prst="rect">
            <a:avLst/>
          </a:prstGeom>
        </p:spPr>
        <p:txBody>
          <a:bodyPr wrap="square">
            <a:spAutoFit/>
          </a:bodyPr>
          <a:lstStyle/>
          <a:p>
            <a:pPr algn="ctr"/>
            <a:r>
              <a:rPr lang="en-CA" b="1" spc="300" dirty="0"/>
              <a:t>STUDY OBJECTIVE</a:t>
            </a:r>
          </a:p>
          <a:p>
            <a:pPr algn="ctr"/>
            <a:r>
              <a:rPr lang="en-US" sz="1200" spc="300" dirty="0"/>
              <a:t>Three distinct studies were performed over a year-long project to quantify the impact of self-selected customized orthotics on the legs and feet during long periods of standing, as well as during regular and uphill power walking</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Dr. Scholl’s</a:t>
            </a:r>
            <a:r>
              <a:rPr lang="en-CA" b="1" spc="300" dirty="0">
                <a:solidFill>
                  <a:schemeClr val="bg1"/>
                </a:solidFill>
                <a:sym typeface="Symbol" panose="05050102010706020507" pitchFamily="18" charset="2"/>
              </a:rPr>
              <a:t></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655695"/>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794469"/>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812318"/>
            <a:ext cx="9144000" cy="923330"/>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The results of this study indicate some potential benefits regarding the use of</a:t>
            </a:r>
          </a:p>
          <a:p>
            <a:pPr algn="ctr"/>
            <a:r>
              <a:rPr lang="en-US" sz="1200" spc="300" dirty="0"/>
              <a:t>self-selected customized orthotics with respect to lower limb biomechanics</a:t>
            </a:r>
          </a:p>
          <a:p>
            <a:pPr algn="ctr"/>
            <a:r>
              <a:rPr lang="en-US" sz="1200" spc="300" dirty="0"/>
              <a:t>and perceived fatigue </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1BE658D8-B1E9-422C-8DBA-9B6F1F89E374}"/>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1066862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1" y="986700"/>
            <a:ext cx="9143999" cy="3170099"/>
          </a:xfrm>
          <a:prstGeom prst="rect">
            <a:avLst/>
          </a:prstGeom>
          <a:noFill/>
        </p:spPr>
        <p:txBody>
          <a:bodyPr wrap="square" rtlCol="0">
            <a:spAutoFit/>
          </a:bodyPr>
          <a:lstStyle/>
          <a:p>
            <a:pPr algn="ctr"/>
            <a:r>
              <a:rPr lang="en-CA" sz="10000" b="1" spc="600" dirty="0"/>
              <a:t>ALGORITH</a:t>
            </a:r>
          </a:p>
          <a:p>
            <a:pPr algn="ctr"/>
            <a:r>
              <a:rPr lang="en-CA" sz="10000" b="1" spc="600" dirty="0"/>
              <a:t>DEVELOPMENT</a:t>
            </a:r>
          </a:p>
        </p:txBody>
      </p:sp>
    </p:spTree>
    <p:extLst>
      <p:ext uri="{BB962C8B-B14F-4D97-AF65-F5344CB8AC3E}">
        <p14:creationId xmlns:p14="http://schemas.microsoft.com/office/powerpoint/2010/main" val="1480800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5DBEF2-4697-4EA8-81BB-D238B3D1FE7A}"/>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3D TRANSFORMATIONS TOOLBOX</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toolbox includes a few custom python codes enabling</a:t>
            </a:r>
          </a:p>
          <a:p>
            <a:pPr algn="ctr">
              <a:lnSpc>
                <a:spcPct val="150000"/>
              </a:lnSpc>
            </a:pPr>
            <a:r>
              <a:rPr lang="en-US" spc="300" dirty="0"/>
              <a:t>essential operations and transformations on 3D objects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877457403"/>
              </p:ext>
            </p:extLst>
          </p:nvPr>
        </p:nvGraphicFramePr>
        <p:xfrm>
          <a:off x="0" y="2561780"/>
          <a:ext cx="9144000" cy="22206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US" spc="300" dirty="0">
                          <a:solidFill>
                            <a:schemeClr val="tx1"/>
                          </a:solidFill>
                        </a:rPr>
                        <a:t>Transformations between coordinate systems</a:t>
                      </a:r>
                      <a:endParaRPr lang="en-CA" spc="30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Calculates the rotation and translation matrices allowing the transformations of a data set from a global to a local coordinate system (and vice versa)</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Find joint centers (motion capture)</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Find the coordinates of a joint center using static and dynamic motion capture data (e.g. Vicon)</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Find the nearest (Euclidean) neighbor between two data sets of points.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30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 an ICP method to find the best-fit transform that maps points A on to points B</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7" name="Rectangle 6">
            <a:extLst>
              <a:ext uri="{FF2B5EF4-FFF2-40B4-BE49-F238E27FC236}">
                <a16:creationId xmlns:a16="http://schemas.microsoft.com/office/drawing/2014/main" id="{D712AE4D-E2A7-4BA4-9E91-9D842F82971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1420185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SIGNAL PROCESSING TOOLBOX</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toolbox includes a few custom python codes enabling</a:t>
            </a:r>
          </a:p>
          <a:p>
            <a:pPr algn="ctr">
              <a:lnSpc>
                <a:spcPct val="150000"/>
              </a:lnSpc>
            </a:pPr>
            <a:r>
              <a:rPr lang="en-US" spc="300" dirty="0"/>
              <a:t>essential signal processing operations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3356662585"/>
              </p:ext>
            </p:extLst>
          </p:nvPr>
        </p:nvGraphicFramePr>
        <p:xfrm>
          <a:off x="0" y="2664110"/>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a:solidFill>
                            <a:schemeClr val="tx1"/>
                          </a:solidFill>
                        </a:rPr>
                        <a:t>DVJ event detection</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Detect events during a drop vertical jump (DVJ) (e.g. landing, takeoff and maximal jump height)</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Moving average filter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Applies a moving average filter to a time series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Cubic spline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Fits a cubic spline to the data and resamples the corresponding time series to the desired sampling rate</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300" dirty="0">
                          <a:solidFill>
                            <a:schemeClr val="tx1"/>
                          </a:solidFill>
                        </a:rPr>
                        <a:t>Cubic spline fill</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Assesses if time series has missing observations and interpolates using a cubic spline fitted to the data</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7" name="Rectangle 6">
            <a:extLst>
              <a:ext uri="{FF2B5EF4-FFF2-40B4-BE49-F238E27FC236}">
                <a16:creationId xmlns:a16="http://schemas.microsoft.com/office/drawing/2014/main" id="{3E859693-0D7F-4C13-B8BE-B5F9AEB4D94A}"/>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290EFA2A-FA4F-4F83-BB22-3354FBC5743F}"/>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242563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MACHINE LEARNING PROJECTS</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repository includes a few custom python codes written to solve classification problems using convolutional neural network</a:t>
            </a:r>
            <a:endParaRPr lang="en-CA" spc="300" dirty="0"/>
          </a:p>
        </p:txBody>
      </p:sp>
      <p:sp>
        <p:nvSpPr>
          <p:cNvPr id="7" name="Rectangle 6">
            <a:extLst>
              <a:ext uri="{FF2B5EF4-FFF2-40B4-BE49-F238E27FC236}">
                <a16:creationId xmlns:a16="http://schemas.microsoft.com/office/drawing/2014/main" id="{2B941781-7488-4208-80E5-DF9789350902}"/>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75372380-4BDA-4A3C-890F-6C4C48021225}"/>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graphicFrame>
        <p:nvGraphicFramePr>
          <p:cNvPr id="9" name="Table 8">
            <a:extLst>
              <a:ext uri="{FF2B5EF4-FFF2-40B4-BE49-F238E27FC236}">
                <a16:creationId xmlns:a16="http://schemas.microsoft.com/office/drawing/2014/main" id="{1A4D394A-E3E5-4C47-ABE0-9F52C3803287}"/>
              </a:ext>
            </a:extLst>
          </p:cNvPr>
          <p:cNvGraphicFramePr>
            <a:graphicFrameLocks noGrp="1"/>
          </p:cNvGraphicFramePr>
          <p:nvPr>
            <p:extLst>
              <p:ext uri="{D42A27DB-BD31-4B8C-83A1-F6EECF244321}">
                <p14:modId xmlns:p14="http://schemas.microsoft.com/office/powerpoint/2010/main" val="2353409227"/>
              </p:ext>
            </p:extLst>
          </p:nvPr>
        </p:nvGraphicFramePr>
        <p:xfrm>
          <a:off x="0" y="2608580"/>
          <a:ext cx="9144000" cy="21270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a:solidFill>
                            <a:schemeClr val="tx1"/>
                          </a:solidFill>
                        </a:rPr>
                        <a:t>cats-v-dogs_dcnn.py</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Uses a deep convolutional neural network (with data augmentation) to address the Cats v Dogs full Kaggle Challenge</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horses-v-humans_dcnn.py</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Uses transfer learning combined with a local deep convolutional neural network (with data augmentation) to enable a 99.9% classification accuracy using images of horses and humans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mnist\_fashion\_cnn.py</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Define a convolutional neural network (with callbacks) to classify different clothing items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bl>
          </a:graphicData>
        </a:graphic>
      </p:graphicFrame>
    </p:spTree>
    <p:extLst>
      <p:ext uri="{BB962C8B-B14F-4D97-AF65-F5344CB8AC3E}">
        <p14:creationId xmlns:p14="http://schemas.microsoft.com/office/powerpoint/2010/main" val="960058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COMPUTER VISION PROJECTS</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repository includes a few custom python codes written to</a:t>
            </a:r>
          </a:p>
          <a:p>
            <a:pPr algn="ctr">
              <a:lnSpc>
                <a:spcPct val="150000"/>
              </a:lnSpc>
            </a:pPr>
            <a:r>
              <a:rPr lang="en-US" spc="300" dirty="0"/>
              <a:t>solve specific computer vision problems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240100221"/>
              </p:ext>
            </p:extLst>
          </p:nvPr>
        </p:nvGraphicFramePr>
        <p:xfrm>
          <a:off x="-5595" y="3317780"/>
          <a:ext cx="9144000" cy="7086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err="1">
                          <a:solidFill>
                            <a:schemeClr val="tx1"/>
                          </a:solidFill>
                        </a:rPr>
                        <a:t>img</a:t>
                      </a:r>
                      <a:r>
                        <a:rPr lang="en-CA" spc="300" dirty="0">
                          <a:solidFill>
                            <a:schemeClr val="tx1"/>
                          </a:solidFill>
                        </a:rPr>
                        <a:t> annotation</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Allow the manual annotation of body landmarks by importing a data set of 2D images of people running (for validation of the automated algorithm)</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bl>
          </a:graphicData>
        </a:graphic>
      </p:graphicFrame>
      <p:sp>
        <p:nvSpPr>
          <p:cNvPr id="7" name="Rectangle 6">
            <a:extLst>
              <a:ext uri="{FF2B5EF4-FFF2-40B4-BE49-F238E27FC236}">
                <a16:creationId xmlns:a16="http://schemas.microsoft.com/office/drawing/2014/main" id="{3CD107EA-3AF8-46CD-A9C8-54E012011CCE}"/>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9836ADA8-10BD-4939-BA44-6CE1EF257699}"/>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220528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DRAFTS</a:t>
            </a:r>
          </a:p>
        </p:txBody>
      </p:sp>
    </p:spTree>
    <p:extLst>
      <p:ext uri="{BB962C8B-B14F-4D97-AF65-F5344CB8AC3E}">
        <p14:creationId xmlns:p14="http://schemas.microsoft.com/office/powerpoint/2010/main" val="1919525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Octagon 22">
            <a:extLst>
              <a:ext uri="{FF2B5EF4-FFF2-40B4-BE49-F238E27FC236}">
                <a16:creationId xmlns:a16="http://schemas.microsoft.com/office/drawing/2014/main" id="{37B6839F-9A88-41A9-9CDC-790B2AC955CD}"/>
              </a:ext>
            </a:extLst>
          </p:cNvPr>
          <p:cNvSpPr/>
          <p:nvPr/>
        </p:nvSpPr>
        <p:spPr>
          <a:xfrm>
            <a:off x="5544002" y="749701"/>
            <a:ext cx="3600000" cy="2880000"/>
          </a:xfrm>
          <a:prstGeom prst="octagon">
            <a:avLst/>
          </a:prstGeom>
          <a:gradFill>
            <a:gsLst>
              <a:gs pos="0">
                <a:schemeClr val="accent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ctagon 17">
            <a:extLst>
              <a:ext uri="{FF2B5EF4-FFF2-40B4-BE49-F238E27FC236}">
                <a16:creationId xmlns:a16="http://schemas.microsoft.com/office/drawing/2014/main" id="{18D0E1C1-B0F8-4655-A070-1BE2CC4FF804}"/>
              </a:ext>
            </a:extLst>
          </p:cNvPr>
          <p:cNvSpPr/>
          <p:nvPr/>
        </p:nvSpPr>
        <p:spPr>
          <a:xfrm>
            <a:off x="92869" y="586376"/>
            <a:ext cx="3600000" cy="2880000"/>
          </a:xfrm>
          <a:prstGeom prst="octagon">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10D0E21D-84D5-4FEB-ACE8-8D99EC40CD47}"/>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DOURTHE|TECH     2019</a:t>
            </a:r>
          </a:p>
        </p:txBody>
      </p:sp>
      <p:sp>
        <p:nvSpPr>
          <p:cNvPr id="22" name="Octagon 21">
            <a:extLst>
              <a:ext uri="{FF2B5EF4-FFF2-40B4-BE49-F238E27FC236}">
                <a16:creationId xmlns:a16="http://schemas.microsoft.com/office/drawing/2014/main" id="{EBB6D531-9CB5-4604-BF20-1C8B45BB3AAA}"/>
              </a:ext>
            </a:extLst>
          </p:cNvPr>
          <p:cNvSpPr/>
          <p:nvPr/>
        </p:nvSpPr>
        <p:spPr>
          <a:xfrm>
            <a:off x="2879157" y="2618999"/>
            <a:ext cx="3600000" cy="2880000"/>
          </a:xfrm>
          <a:prstGeom prst="octagon">
            <a:avLst/>
          </a:prstGeom>
          <a:gradFill>
            <a:gsLst>
              <a:gs pos="0">
                <a:srgbClr val="3498DB"/>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681BCC76-2B69-4C3B-857E-8313109F9D35}"/>
              </a:ext>
            </a:extLst>
          </p:cNvPr>
          <p:cNvPicPr>
            <a:picLocks noChangeAspect="1"/>
          </p:cNvPicPr>
          <p:nvPr/>
        </p:nvPicPr>
        <p:blipFill>
          <a:blip r:embed="rId2"/>
          <a:stretch>
            <a:fillRect/>
          </a:stretch>
        </p:blipFill>
        <p:spPr>
          <a:xfrm>
            <a:off x="0" y="-6247"/>
            <a:ext cx="6980525" cy="1024217"/>
          </a:xfrm>
          <a:prstGeom prst="rect">
            <a:avLst/>
          </a:prstGeom>
        </p:spPr>
      </p:pic>
    </p:spTree>
    <p:extLst>
      <p:ext uri="{BB962C8B-B14F-4D97-AF65-F5344CB8AC3E}">
        <p14:creationId xmlns:p14="http://schemas.microsoft.com/office/powerpoint/2010/main" val="3332637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ACADEMIC</a:t>
            </a:r>
          </a:p>
        </p:txBody>
      </p:sp>
    </p:spTree>
    <p:extLst>
      <p:ext uri="{BB962C8B-B14F-4D97-AF65-F5344CB8AC3E}">
        <p14:creationId xmlns:p14="http://schemas.microsoft.com/office/powerpoint/2010/main" val="3814463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202AC0-78E7-4A0F-95AB-A9E7AE4C89EB}"/>
              </a:ext>
            </a:extLst>
          </p:cNvPr>
          <p:cNvSpPr txBox="1"/>
          <p:nvPr/>
        </p:nvSpPr>
        <p:spPr>
          <a:xfrm>
            <a:off x="0" y="213360"/>
            <a:ext cx="9144000" cy="523220"/>
          </a:xfrm>
          <a:prstGeom prst="rect">
            <a:avLst/>
          </a:prstGeom>
          <a:noFill/>
        </p:spPr>
        <p:txBody>
          <a:bodyPr wrap="square" rtlCol="0">
            <a:spAutoFit/>
          </a:bodyPr>
          <a:lstStyle/>
          <a:p>
            <a:pPr algn="ctr"/>
            <a:r>
              <a:rPr lang="en-CA" sz="2800" spc="300" dirty="0">
                <a:solidFill>
                  <a:schemeClr val="bg1"/>
                </a:solidFill>
                <a:effectLst>
                  <a:outerShdw blurRad="50800" dist="12700" dir="16200000" rotWithShape="0">
                    <a:prstClr val="black">
                      <a:alpha val="40000"/>
                    </a:prstClr>
                  </a:outerShdw>
                </a:effectLst>
              </a:rPr>
              <a:t>Assessing thumb mobility using medical imaging</a:t>
            </a:r>
          </a:p>
        </p:txBody>
      </p:sp>
      <p:pic>
        <p:nvPicPr>
          <p:cNvPr id="6" name="Picture 5">
            <a:extLst>
              <a:ext uri="{FF2B5EF4-FFF2-40B4-BE49-F238E27FC236}">
                <a16:creationId xmlns:a16="http://schemas.microsoft.com/office/drawing/2014/main" id="{96032F66-9A2C-41CD-9B0A-9429D9CAF92F}"/>
              </a:ext>
            </a:extLst>
          </p:cNvPr>
          <p:cNvPicPr>
            <a:picLocks noChangeAspect="1"/>
          </p:cNvPicPr>
          <p:nvPr/>
        </p:nvPicPr>
        <p:blipFill>
          <a:blip r:embed="rId3"/>
          <a:stretch>
            <a:fillRect/>
          </a:stretch>
        </p:blipFill>
        <p:spPr>
          <a:xfrm>
            <a:off x="740556" y="2463851"/>
            <a:ext cx="1947837" cy="1346149"/>
          </a:xfrm>
          <a:prstGeom prst="rect">
            <a:avLst/>
          </a:prstGeom>
        </p:spPr>
      </p:pic>
      <p:sp>
        <p:nvSpPr>
          <p:cNvPr id="7" name="TextBox 6">
            <a:extLst>
              <a:ext uri="{FF2B5EF4-FFF2-40B4-BE49-F238E27FC236}">
                <a16:creationId xmlns:a16="http://schemas.microsoft.com/office/drawing/2014/main" id="{1C7AC68C-79D8-40AE-A5DE-F1AE40DB1FA5}"/>
              </a:ext>
            </a:extLst>
          </p:cNvPr>
          <p:cNvSpPr txBox="1"/>
          <p:nvPr/>
        </p:nvSpPr>
        <p:spPr>
          <a:xfrm>
            <a:off x="182880" y="1201967"/>
            <a:ext cx="3261360" cy="1261884"/>
          </a:xfrm>
          <a:prstGeom prst="rect">
            <a:avLst/>
          </a:prstGeom>
          <a:noFill/>
        </p:spPr>
        <p:txBody>
          <a:bodyPr wrap="square" rtlCol="0">
            <a:spAutoFit/>
          </a:bodyPr>
          <a:lstStyle/>
          <a:p>
            <a:pPr algn="ctr"/>
            <a:r>
              <a:rPr lang="en-CA" sz="2000" b="1" spc="300" dirty="0">
                <a:solidFill>
                  <a:schemeClr val="tx1">
                    <a:lumMod val="85000"/>
                    <a:lumOff val="15000"/>
                  </a:schemeClr>
                </a:solidFill>
              </a:rPr>
              <a:t>Collect CT scans</a:t>
            </a:r>
          </a:p>
          <a:p>
            <a:pPr algn="ctr"/>
            <a:r>
              <a:rPr lang="en-CA" sz="2000" spc="300" dirty="0">
                <a:solidFill>
                  <a:schemeClr val="tx1">
                    <a:lumMod val="85000"/>
                    <a:lumOff val="15000"/>
                  </a:schemeClr>
                </a:solidFill>
              </a:rPr>
              <a:t>of the hand</a:t>
            </a:r>
          </a:p>
          <a:p>
            <a:pPr algn="ctr"/>
            <a:r>
              <a:rPr lang="en-CA" sz="2000" spc="300" dirty="0">
                <a:solidFill>
                  <a:schemeClr val="tx1">
                    <a:lumMod val="85000"/>
                    <a:lumOff val="15000"/>
                  </a:schemeClr>
                </a:solidFill>
              </a:rPr>
              <a:t>during task</a:t>
            </a:r>
          </a:p>
          <a:p>
            <a:pPr algn="ctr"/>
            <a:r>
              <a:rPr lang="en-CA" sz="1600" spc="300" dirty="0">
                <a:solidFill>
                  <a:schemeClr val="tx1">
                    <a:lumMod val="85000"/>
                    <a:lumOff val="15000"/>
                  </a:schemeClr>
                </a:solidFill>
              </a:rPr>
              <a:t>(e.g. thumb flexion)</a:t>
            </a:r>
          </a:p>
        </p:txBody>
      </p:sp>
      <p:sp>
        <p:nvSpPr>
          <p:cNvPr id="8" name="TextBox 7">
            <a:extLst>
              <a:ext uri="{FF2B5EF4-FFF2-40B4-BE49-F238E27FC236}">
                <a16:creationId xmlns:a16="http://schemas.microsoft.com/office/drawing/2014/main" id="{A7830A80-65D6-4196-999F-594F7AA9387E}"/>
              </a:ext>
            </a:extLst>
          </p:cNvPr>
          <p:cNvSpPr txBox="1"/>
          <p:nvPr/>
        </p:nvSpPr>
        <p:spPr>
          <a:xfrm>
            <a:off x="2941320" y="1911548"/>
            <a:ext cx="3261360" cy="2492990"/>
          </a:xfrm>
          <a:prstGeom prst="rect">
            <a:avLst/>
          </a:prstGeom>
          <a:noFill/>
        </p:spPr>
        <p:txBody>
          <a:bodyPr wrap="square" rtlCol="0">
            <a:spAutoFit/>
          </a:bodyPr>
          <a:lstStyle/>
          <a:p>
            <a:pPr algn="ctr"/>
            <a:r>
              <a:rPr lang="en-CA" sz="2000" b="1" spc="300" dirty="0">
                <a:solidFill>
                  <a:schemeClr val="tx1">
                    <a:lumMod val="85000"/>
                    <a:lumOff val="15000"/>
                  </a:schemeClr>
                </a:solidFill>
              </a:rPr>
              <a:t>Using</a:t>
            </a:r>
          </a:p>
          <a:p>
            <a:pPr algn="ctr"/>
            <a:r>
              <a:rPr lang="en-CA" sz="2000" b="1" spc="300" dirty="0">
                <a:solidFill>
                  <a:schemeClr val="tx1">
                    <a:lumMod val="85000"/>
                    <a:lumOff val="15000"/>
                  </a:schemeClr>
                </a:solidFill>
              </a:rPr>
              <a:t>reconstructed</a:t>
            </a:r>
          </a:p>
          <a:p>
            <a:pPr algn="ctr"/>
            <a:r>
              <a:rPr lang="en-CA" sz="2000" b="1" spc="300" dirty="0">
                <a:solidFill>
                  <a:schemeClr val="tx1">
                    <a:lumMod val="85000"/>
                    <a:lumOff val="15000"/>
                  </a:schemeClr>
                </a:solidFill>
              </a:rPr>
              <a:t>3D models</a:t>
            </a:r>
          </a:p>
          <a:p>
            <a:pPr algn="ctr"/>
            <a:r>
              <a:rPr lang="en-CA" sz="2000" spc="300" dirty="0">
                <a:solidFill>
                  <a:schemeClr val="tx1">
                    <a:lumMod val="85000"/>
                    <a:lumOff val="15000"/>
                  </a:schemeClr>
                </a:solidFill>
              </a:rPr>
              <a:t>calculate thumb movement from position 1</a:t>
            </a:r>
          </a:p>
          <a:p>
            <a:pPr algn="ctr"/>
            <a:r>
              <a:rPr lang="en-CA" sz="2000" spc="300" dirty="0">
                <a:solidFill>
                  <a:schemeClr val="tx1">
                    <a:lumMod val="85000"/>
                    <a:lumOff val="15000"/>
                  </a:schemeClr>
                </a:solidFill>
              </a:rPr>
              <a:t>to position 2</a:t>
            </a:r>
          </a:p>
          <a:p>
            <a:pPr algn="ctr"/>
            <a:r>
              <a:rPr lang="en-CA" sz="1600" spc="300" dirty="0">
                <a:solidFill>
                  <a:schemeClr val="tx1">
                    <a:lumMod val="85000"/>
                    <a:lumOff val="15000"/>
                  </a:schemeClr>
                </a:solidFill>
              </a:rPr>
              <a:t>(via ICP algorithm)</a:t>
            </a:r>
            <a:endParaRPr lang="en-CA" sz="1200" spc="300" dirty="0">
              <a:solidFill>
                <a:schemeClr val="tx1">
                  <a:lumMod val="85000"/>
                  <a:lumOff val="15000"/>
                </a:schemeClr>
              </a:solidFill>
            </a:endParaRPr>
          </a:p>
        </p:txBody>
      </p:sp>
      <p:sp>
        <p:nvSpPr>
          <p:cNvPr id="9" name="TextBox 8">
            <a:extLst>
              <a:ext uri="{FF2B5EF4-FFF2-40B4-BE49-F238E27FC236}">
                <a16:creationId xmlns:a16="http://schemas.microsoft.com/office/drawing/2014/main" id="{420CB274-3DD4-4846-8AE3-251A5721EC66}"/>
              </a:ext>
            </a:extLst>
          </p:cNvPr>
          <p:cNvSpPr txBox="1"/>
          <p:nvPr/>
        </p:nvSpPr>
        <p:spPr>
          <a:xfrm>
            <a:off x="5905502" y="1140589"/>
            <a:ext cx="3261360" cy="2739211"/>
          </a:xfrm>
          <a:prstGeom prst="rect">
            <a:avLst/>
          </a:prstGeom>
          <a:noFill/>
        </p:spPr>
        <p:txBody>
          <a:bodyPr wrap="square" rtlCol="0">
            <a:spAutoFit/>
          </a:bodyPr>
          <a:lstStyle/>
          <a:p>
            <a:pPr algn="ctr"/>
            <a:r>
              <a:rPr lang="en-CA" sz="2000" b="1" spc="300" dirty="0">
                <a:solidFill>
                  <a:schemeClr val="tx1">
                    <a:lumMod val="85000"/>
                    <a:lumOff val="15000"/>
                  </a:schemeClr>
                </a:solidFill>
              </a:rPr>
              <a:t>Compare</a:t>
            </a:r>
          </a:p>
          <a:p>
            <a:pPr algn="ctr"/>
            <a:r>
              <a:rPr lang="en-CA" sz="2000" b="1" spc="300" dirty="0">
                <a:solidFill>
                  <a:schemeClr val="tx1">
                    <a:lumMod val="85000"/>
                    <a:lumOff val="15000"/>
                  </a:schemeClr>
                </a:solidFill>
              </a:rPr>
              <a:t>mobility</a:t>
            </a:r>
          </a:p>
          <a:p>
            <a:pPr algn="ctr"/>
            <a:r>
              <a:rPr lang="en-CA" sz="2000" spc="300" dirty="0">
                <a:solidFill>
                  <a:schemeClr val="tx1">
                    <a:lumMod val="85000"/>
                    <a:lumOff val="15000"/>
                  </a:schemeClr>
                </a:solidFill>
              </a:rPr>
              <a:t>between healthy</a:t>
            </a:r>
          </a:p>
          <a:p>
            <a:pPr algn="ctr"/>
            <a:r>
              <a:rPr lang="en-CA" sz="2000" spc="300" dirty="0">
                <a:solidFill>
                  <a:schemeClr val="tx1">
                    <a:lumMod val="85000"/>
                    <a:lumOff val="15000"/>
                  </a:schemeClr>
                </a:solidFill>
              </a:rPr>
              <a:t>volunteers and patient affected</a:t>
            </a:r>
          </a:p>
          <a:p>
            <a:pPr algn="ctr"/>
            <a:r>
              <a:rPr lang="en-CA" sz="2000" spc="300" dirty="0">
                <a:solidFill>
                  <a:schemeClr val="tx1">
                    <a:lumMod val="85000"/>
                    <a:lumOff val="15000"/>
                  </a:schemeClr>
                </a:solidFill>
              </a:rPr>
              <a:t>by a joint</a:t>
            </a:r>
          </a:p>
          <a:p>
            <a:pPr algn="ctr"/>
            <a:r>
              <a:rPr lang="en-CA" sz="2000" spc="300" dirty="0">
                <a:solidFill>
                  <a:schemeClr val="tx1">
                    <a:lumMod val="85000"/>
                    <a:lumOff val="15000"/>
                  </a:schemeClr>
                </a:solidFill>
              </a:rPr>
              <a:t>condition</a:t>
            </a:r>
          </a:p>
          <a:p>
            <a:pPr algn="ctr"/>
            <a:r>
              <a:rPr lang="en-CA" sz="1600" spc="300" dirty="0">
                <a:solidFill>
                  <a:schemeClr val="tx1">
                    <a:lumMod val="85000"/>
                    <a:lumOff val="15000"/>
                  </a:schemeClr>
                </a:solidFill>
              </a:rPr>
              <a:t>(i.e.</a:t>
            </a:r>
          </a:p>
          <a:p>
            <a:pPr algn="ctr"/>
            <a:r>
              <a:rPr lang="en-CA" sz="1600" spc="300" dirty="0">
                <a:solidFill>
                  <a:schemeClr val="tx1">
                    <a:lumMod val="85000"/>
                    <a:lumOff val="15000"/>
                  </a:schemeClr>
                </a:solidFill>
              </a:rPr>
              <a:t>osteoarthritis)</a:t>
            </a:r>
            <a:endParaRPr lang="en-CA" sz="1050" spc="300" dirty="0">
              <a:solidFill>
                <a:schemeClr val="tx1">
                  <a:lumMod val="85000"/>
                  <a:lumOff val="15000"/>
                </a:schemeClr>
              </a:solidFill>
            </a:endParaRPr>
          </a:p>
        </p:txBody>
      </p:sp>
    </p:spTree>
    <p:extLst>
      <p:ext uri="{BB962C8B-B14F-4D97-AF65-F5344CB8AC3E}">
        <p14:creationId xmlns:p14="http://schemas.microsoft.com/office/powerpoint/2010/main" val="2147326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5DBEF2-4697-4EA8-81BB-D238B3D1FE7A}"/>
              </a:ext>
            </a:extLst>
          </p:cNvPr>
          <p:cNvSpPr/>
          <p:nvPr/>
        </p:nvSpPr>
        <p:spPr>
          <a:xfrm>
            <a:off x="-111514" y="3984771"/>
            <a:ext cx="9360000"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the algorithm developed for this study is a valuable tool that allows clinicians to estimate the distribution of contact pressure within joints </a:t>
            </a:r>
            <a:r>
              <a:rPr lang="en-CA"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CA" spc="300" dirty="0">
                <a:solidFill>
                  <a:schemeClr val="bg1"/>
                </a:solidFill>
              </a:rPr>
              <a:t>assess how contact pressure is distributed in the thumb joint </a:t>
            </a:r>
            <a:r>
              <a:rPr lang="en-CA" i="1" spc="300" dirty="0">
                <a:solidFill>
                  <a:schemeClr val="bg1"/>
                </a:solidFill>
              </a:rPr>
              <a:t>in vivo </a:t>
            </a:r>
            <a:r>
              <a:rPr lang="en-CA" spc="300" dirty="0">
                <a:solidFill>
                  <a:schemeClr val="bg1"/>
                </a:solidFill>
              </a:rPr>
              <a:t>during functional tasks and better understand how degenerative diseases such as osteoarthritis occur.</a:t>
            </a:r>
            <a:endParaRPr lang="en-CA" sz="1400" spc="300" dirty="0">
              <a:solidFill>
                <a:schemeClr val="bg1"/>
              </a:solidFill>
            </a:endParaRPr>
          </a:p>
        </p:txBody>
      </p:sp>
      <p:sp>
        <p:nvSpPr>
          <p:cNvPr id="5" name="Rectangle 4">
            <a:extLst>
              <a:ext uri="{FF2B5EF4-FFF2-40B4-BE49-F238E27FC236}">
                <a16:creationId xmlns:a16="http://schemas.microsoft.com/office/drawing/2014/main" id="{AD56F9F3-B5CE-4EE8-93F8-B5896067BDF0}"/>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DOURTHE|TECH     2019</a:t>
            </a: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321740" y="1006534"/>
            <a:ext cx="6480000" cy="2880000"/>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lowchart: Manual Operation 8">
            <a:extLst>
              <a:ext uri="{FF2B5EF4-FFF2-40B4-BE49-F238E27FC236}">
                <a16:creationId xmlns:a16="http://schemas.microsoft.com/office/drawing/2014/main" id="{F31A52DF-1D97-4F07-A4AB-C4C8C3EE8269}"/>
              </a:ext>
            </a:extLst>
          </p:cNvPr>
          <p:cNvSpPr/>
          <p:nvPr/>
        </p:nvSpPr>
        <p:spPr>
          <a:xfrm flipV="1">
            <a:off x="3981582" y="1006535"/>
            <a:ext cx="6480000" cy="2880000"/>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20">
            <a:extLst>
              <a:ext uri="{FF2B5EF4-FFF2-40B4-BE49-F238E27FC236}">
                <a16:creationId xmlns:a16="http://schemas.microsoft.com/office/drawing/2014/main" id="{8871134F-EA2B-4DB6-9AA3-99F1D5356888}"/>
              </a:ext>
            </a:extLst>
          </p:cNvPr>
          <p:cNvPicPr>
            <a:picLocks noChangeAspect="1"/>
          </p:cNvPicPr>
          <p:nvPr/>
        </p:nvPicPr>
        <p:blipFill rotWithShape="1">
          <a:blip r:embed="rId2"/>
          <a:srcRect l="5406" t="6075" r="5022" b="7690"/>
          <a:stretch/>
        </p:blipFill>
        <p:spPr>
          <a:xfrm>
            <a:off x="88750" y="3048344"/>
            <a:ext cx="904267" cy="792000"/>
          </a:xfrm>
          <a:prstGeom prst="rect">
            <a:avLst/>
          </a:prstGeom>
        </p:spPr>
      </p:pic>
      <p:pic>
        <p:nvPicPr>
          <p:cNvPr id="22" name="Picture 21">
            <a:extLst>
              <a:ext uri="{FF2B5EF4-FFF2-40B4-BE49-F238E27FC236}">
                <a16:creationId xmlns:a16="http://schemas.microsoft.com/office/drawing/2014/main" id="{259CF738-725D-4969-B101-496082271038}"/>
              </a:ext>
            </a:extLst>
          </p:cNvPr>
          <p:cNvPicPr>
            <a:picLocks noChangeAspect="1"/>
          </p:cNvPicPr>
          <p:nvPr/>
        </p:nvPicPr>
        <p:blipFill>
          <a:blip r:embed="rId3"/>
          <a:stretch>
            <a:fillRect/>
          </a:stretch>
        </p:blipFill>
        <p:spPr>
          <a:xfrm>
            <a:off x="1143362" y="3053314"/>
            <a:ext cx="1308014" cy="792000"/>
          </a:xfrm>
          <a:prstGeom prst="rect">
            <a:avLst/>
          </a:prstGeom>
        </p:spPr>
      </p:pic>
      <p:sp>
        <p:nvSpPr>
          <p:cNvPr id="10" name="Rectangle 9">
            <a:extLst>
              <a:ext uri="{FF2B5EF4-FFF2-40B4-BE49-F238E27FC236}">
                <a16:creationId xmlns:a16="http://schemas.microsoft.com/office/drawing/2014/main" id="{E2F5EDB1-E927-4F80-ACE4-83824ABF6340}"/>
              </a:ext>
            </a:extLst>
          </p:cNvPr>
          <p:cNvSpPr/>
          <p:nvPr/>
        </p:nvSpPr>
        <p:spPr>
          <a:xfrm>
            <a:off x="0" y="1036273"/>
            <a:ext cx="5065128" cy="2400657"/>
          </a:xfrm>
          <a:prstGeom prst="rect">
            <a:avLst/>
          </a:prstGeom>
        </p:spPr>
        <p:txBody>
          <a:bodyPr wrap="square">
            <a:spAutoFit/>
          </a:bodyPr>
          <a:lstStyle/>
          <a:p>
            <a:pPr algn="ctr"/>
            <a:r>
              <a:rPr lang="en-CA" b="1" spc="300" dirty="0"/>
              <a:t>METHODS</a:t>
            </a:r>
          </a:p>
          <a:p>
            <a:r>
              <a:rPr lang="en-CA" sz="1200" b="1" spc="300" dirty="0"/>
              <a:t>STEP 1- </a:t>
            </a:r>
            <a:r>
              <a:rPr lang="en-CA" sz="1200" spc="300" dirty="0"/>
              <a:t>CT scan collected in a custom rig with embedded load cell during functional task.</a:t>
            </a:r>
          </a:p>
          <a:p>
            <a:endParaRPr lang="en-CA" sz="400" spc="300" dirty="0"/>
          </a:p>
          <a:p>
            <a:r>
              <a:rPr lang="en-CA" sz="1200" b="1" spc="300" dirty="0"/>
              <a:t>STEP 2- </a:t>
            </a:r>
            <a:r>
              <a:rPr lang="en-CA" sz="1200" spc="300" dirty="0"/>
              <a:t>3D reconstruction of the hand.</a:t>
            </a:r>
          </a:p>
          <a:p>
            <a:endParaRPr lang="en-CA" sz="400" spc="300" dirty="0"/>
          </a:p>
          <a:p>
            <a:r>
              <a:rPr lang="en-CA" sz="1200" b="1" spc="300" dirty="0"/>
              <a:t>STEP 3- </a:t>
            </a:r>
            <a:r>
              <a:rPr lang="en-CA" sz="1200" spc="300" dirty="0"/>
              <a:t>Design of an algorithm estimating</a:t>
            </a:r>
          </a:p>
          <a:p>
            <a:r>
              <a:rPr lang="en-CA" sz="1200" spc="300" dirty="0"/>
              <a:t>intra-articular joint pressure based on a biomechanical model of the cartilage.</a:t>
            </a:r>
          </a:p>
          <a:p>
            <a:endParaRPr lang="en-CA" sz="400" spc="300" dirty="0"/>
          </a:p>
          <a:p>
            <a:r>
              <a:rPr lang="en-CA" sz="1200" b="1" spc="300" dirty="0"/>
              <a:t>STEP 4- </a:t>
            </a:r>
            <a:r>
              <a:rPr lang="en-CA" sz="1200" spc="300" dirty="0"/>
              <a:t>Comparison of pressure</a:t>
            </a:r>
          </a:p>
          <a:p>
            <a:r>
              <a:rPr lang="en-CA" sz="1200" spc="300" dirty="0"/>
              <a:t>distribution patterns between tasks.</a:t>
            </a:r>
          </a:p>
          <a:p>
            <a:endParaRPr lang="en-CA" sz="1200" spc="300" dirty="0"/>
          </a:p>
          <a:p>
            <a:endParaRPr lang="en-CA" sz="1200" spc="300" dirty="0"/>
          </a:p>
        </p:txBody>
      </p:sp>
      <p:pic>
        <p:nvPicPr>
          <p:cNvPr id="26" name="Picture 25">
            <a:extLst>
              <a:ext uri="{FF2B5EF4-FFF2-40B4-BE49-F238E27FC236}">
                <a16:creationId xmlns:a16="http://schemas.microsoft.com/office/drawing/2014/main" id="{3A2838A1-C38D-4B2E-957E-8CA680132CB6}"/>
              </a:ext>
            </a:extLst>
          </p:cNvPr>
          <p:cNvPicPr>
            <a:picLocks noChangeAspect="1"/>
          </p:cNvPicPr>
          <p:nvPr/>
        </p:nvPicPr>
        <p:blipFill>
          <a:blip r:embed="rId4"/>
          <a:stretch>
            <a:fillRect/>
          </a:stretch>
        </p:blipFill>
        <p:spPr>
          <a:xfrm>
            <a:off x="2445178" y="3048344"/>
            <a:ext cx="1449418" cy="792000"/>
          </a:xfrm>
          <a:prstGeom prst="rect">
            <a:avLst/>
          </a:prstGeom>
        </p:spPr>
      </p:pic>
      <p:sp>
        <p:nvSpPr>
          <p:cNvPr id="27" name="Rectangle 26">
            <a:extLst>
              <a:ext uri="{FF2B5EF4-FFF2-40B4-BE49-F238E27FC236}">
                <a16:creationId xmlns:a16="http://schemas.microsoft.com/office/drawing/2014/main" id="{1997D0CF-0D8A-4260-90BC-85C62F395B94}"/>
              </a:ext>
            </a:extLst>
          </p:cNvPr>
          <p:cNvSpPr/>
          <p:nvPr/>
        </p:nvSpPr>
        <p:spPr>
          <a:xfrm>
            <a:off x="5343978" y="1032100"/>
            <a:ext cx="3806212" cy="369332"/>
          </a:xfrm>
          <a:prstGeom prst="rect">
            <a:avLst/>
          </a:prstGeom>
        </p:spPr>
        <p:txBody>
          <a:bodyPr wrap="square">
            <a:spAutoFit/>
          </a:bodyPr>
          <a:lstStyle/>
          <a:p>
            <a:pPr algn="ctr"/>
            <a:r>
              <a:rPr lang="en-CA" b="1" spc="300" dirty="0"/>
              <a:t>RESULTS</a:t>
            </a:r>
          </a:p>
        </p:txBody>
      </p:sp>
      <p:sp>
        <p:nvSpPr>
          <p:cNvPr id="30" name="Rectangle 29">
            <a:extLst>
              <a:ext uri="{FF2B5EF4-FFF2-40B4-BE49-F238E27FC236}">
                <a16:creationId xmlns:a16="http://schemas.microsoft.com/office/drawing/2014/main" id="{F3790EA7-55AA-4718-B098-EB236047C595}"/>
              </a:ext>
            </a:extLst>
          </p:cNvPr>
          <p:cNvSpPr/>
          <p:nvPr/>
        </p:nvSpPr>
        <p:spPr>
          <a:xfrm>
            <a:off x="4568485" y="1315005"/>
            <a:ext cx="4572000" cy="2492990"/>
          </a:xfrm>
          <a:prstGeom prst="rect">
            <a:avLst/>
          </a:prstGeom>
        </p:spPr>
        <p:txBody>
          <a:bodyPr>
            <a:spAutoFit/>
          </a:bodyPr>
          <a:lstStyle/>
          <a:p>
            <a:pPr algn="r"/>
            <a:r>
              <a:rPr lang="en-CA" sz="1200" b="1" spc="300" dirty="0"/>
              <a:t>FINDING 1-</a:t>
            </a:r>
            <a:r>
              <a:rPr lang="en-CA" sz="1200" spc="300" dirty="0"/>
              <a:t> The mean contact pressure</a:t>
            </a:r>
          </a:p>
          <a:p>
            <a:pPr algn="r"/>
            <a:r>
              <a:rPr lang="en-CA" sz="1200" spc="300" dirty="0"/>
              <a:t>in the thumb was similar between the neutral and lateral pinch configurations.</a:t>
            </a:r>
          </a:p>
          <a:p>
            <a:pPr algn="r"/>
            <a:endParaRPr lang="en-CA" sz="400" spc="300" dirty="0"/>
          </a:p>
          <a:p>
            <a:pPr algn="r"/>
            <a:r>
              <a:rPr lang="en-CA" sz="1200" b="1" spc="300" dirty="0"/>
              <a:t>FINDING 2- </a:t>
            </a:r>
            <a:r>
              <a:rPr lang="en-CA" sz="1200" spc="300" dirty="0"/>
              <a:t>The highest peaks in contact pressure were found during power grasp.</a:t>
            </a:r>
          </a:p>
          <a:p>
            <a:pPr algn="r"/>
            <a:endParaRPr lang="en-CA" sz="400" spc="300" dirty="0"/>
          </a:p>
          <a:p>
            <a:pPr algn="r"/>
            <a:r>
              <a:rPr lang="en-CA" sz="1200" b="1" spc="300" dirty="0"/>
              <a:t>FINDING 3- </a:t>
            </a:r>
            <a:r>
              <a:rPr lang="en-CA" sz="1200" spc="300" dirty="0"/>
              <a:t>Peak pressure was consistently located around the volar and radial regions of the thumb during power grasp.</a:t>
            </a:r>
          </a:p>
          <a:p>
            <a:pPr algn="r"/>
            <a:endParaRPr lang="en-CA" sz="400" spc="300" dirty="0"/>
          </a:p>
          <a:p>
            <a:pPr algn="r"/>
            <a:r>
              <a:rPr lang="en-CA" sz="1200" b="1" spc="300" dirty="0"/>
              <a:t>FINDING 4- </a:t>
            </a:r>
            <a:r>
              <a:rPr lang="en-CA" sz="1200" spc="300" dirty="0"/>
              <a:t>These results may explain why degenerative changes are usually observed in this location during the primary stages of osteoarthritis development.</a:t>
            </a:r>
          </a:p>
        </p:txBody>
      </p:sp>
    </p:spTree>
    <p:extLst>
      <p:ext uri="{BB962C8B-B14F-4D97-AF65-F5344CB8AC3E}">
        <p14:creationId xmlns:p14="http://schemas.microsoft.com/office/powerpoint/2010/main" val="3792464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F5EDB1-E927-4F80-ACE4-83824ABF6340}"/>
              </a:ext>
            </a:extLst>
          </p:cNvPr>
          <p:cNvSpPr/>
          <p:nvPr/>
        </p:nvSpPr>
        <p:spPr>
          <a:xfrm>
            <a:off x="122460" y="1021569"/>
            <a:ext cx="8899080" cy="1477328"/>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CT scans collected in a custom rig with embedded load cell</a:t>
            </a:r>
          </a:p>
          <a:p>
            <a:pPr algn="ctr"/>
            <a:r>
              <a:rPr lang="en-CA" sz="1200" spc="300" dirty="0"/>
              <a:t>during functional tasks.</a:t>
            </a:r>
            <a:endParaRPr lang="en-CA" sz="400" spc="300" dirty="0"/>
          </a:p>
          <a:p>
            <a:pPr algn="ctr"/>
            <a:r>
              <a:rPr lang="en-CA" sz="1200" b="1" spc="300" dirty="0"/>
              <a:t>STEP 2- </a:t>
            </a:r>
            <a:r>
              <a:rPr lang="en-CA" sz="1200" spc="300" dirty="0"/>
              <a:t>3D reconstruction of the hand.</a:t>
            </a:r>
            <a:endParaRPr lang="en-CA" sz="400" spc="300" dirty="0"/>
          </a:p>
          <a:p>
            <a:pPr algn="ctr"/>
            <a:r>
              <a:rPr lang="en-CA" sz="1200" b="1" spc="300" dirty="0"/>
              <a:t>STEP 3- </a:t>
            </a:r>
            <a:r>
              <a:rPr lang="en-CA" sz="1200" spc="300" dirty="0"/>
              <a:t>Design an algorithm estimating intra-articular</a:t>
            </a:r>
          </a:p>
          <a:p>
            <a:pPr algn="ctr"/>
            <a:r>
              <a:rPr lang="en-CA" sz="1200" spc="300" dirty="0"/>
              <a:t>pressure based on a biomechanical model of the cartilage.</a:t>
            </a:r>
            <a:endParaRPr lang="en-CA" sz="400" spc="300" dirty="0"/>
          </a:p>
          <a:p>
            <a:pPr algn="ctr"/>
            <a:r>
              <a:rPr lang="en-CA" sz="1200" b="1" spc="300" dirty="0"/>
              <a:t>STEP 4- </a:t>
            </a:r>
            <a:r>
              <a:rPr lang="en-CA" sz="1200" spc="300" dirty="0"/>
              <a:t>Comparison of pressure distribution patterns.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novel medical imaging-based approach</a:t>
            </a:r>
          </a:p>
          <a:p>
            <a:pPr algn="ctr"/>
            <a:r>
              <a:rPr lang="en-US" spc="300" dirty="0">
                <a:solidFill>
                  <a:schemeClr val="bg1"/>
                </a:solidFill>
              </a:rPr>
              <a:t>to measure the morphological and mechanical properties</a:t>
            </a:r>
          </a:p>
          <a:p>
            <a:pPr algn="ctr"/>
            <a:r>
              <a:rPr lang="en-US" spc="300" dirty="0">
                <a:solidFill>
                  <a:schemeClr val="bg1"/>
                </a:solidFill>
              </a:rPr>
              <a:t>of cartilage </a:t>
            </a:r>
            <a:r>
              <a:rPr lang="en-US" i="1" spc="300" dirty="0">
                <a:solidFill>
                  <a:schemeClr val="bg1"/>
                </a:solidFill>
              </a:rPr>
              <a:t>in vivo</a:t>
            </a:r>
            <a:r>
              <a:rPr lang="en-CA" spc="300" dirty="0">
                <a:solidFill>
                  <a:schemeClr val="bg1"/>
                </a:solidFill>
              </a:rPr>
              <a:t>.</a:t>
            </a:r>
            <a:endParaRPr lang="en-CA" sz="1400" spc="300" dirty="0">
              <a:solidFill>
                <a:schemeClr val="bg1"/>
              </a:solidFill>
            </a:endParaRPr>
          </a:p>
        </p:txBody>
      </p:sp>
      <p:sp>
        <p:nvSpPr>
          <p:cNvPr id="5" name="Rectangle 4">
            <a:extLst>
              <a:ext uri="{FF2B5EF4-FFF2-40B4-BE49-F238E27FC236}">
                <a16:creationId xmlns:a16="http://schemas.microsoft.com/office/drawing/2014/main" id="{AD56F9F3-B5CE-4EE8-93F8-B5896067BDF0}"/>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484848"/>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597136"/>
            <a:ext cx="8906108" cy="1289395"/>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9AA2D14-941D-4D3E-A4E2-A044ADF1A706}"/>
              </a:ext>
            </a:extLst>
          </p:cNvPr>
          <p:cNvSpPr/>
          <p:nvPr/>
        </p:nvSpPr>
        <p:spPr>
          <a:xfrm>
            <a:off x="115432" y="2597135"/>
            <a:ext cx="8899080" cy="1292662"/>
          </a:xfrm>
          <a:prstGeom prst="rect">
            <a:avLst/>
          </a:prstGeom>
        </p:spPr>
        <p:txBody>
          <a:bodyPr wrap="square">
            <a:spAutoFit/>
          </a:bodyPr>
          <a:lstStyle/>
          <a:p>
            <a:pPr algn="ctr"/>
            <a:r>
              <a:rPr lang="en-CA" b="1" spc="300" dirty="0"/>
              <a:t>RESULTS</a:t>
            </a:r>
            <a:endParaRPr lang="en-CA" sz="400" spc="300" dirty="0"/>
          </a:p>
          <a:p>
            <a:pPr algn="ctr"/>
            <a:r>
              <a:rPr lang="en-CA" sz="1200" spc="300" dirty="0"/>
              <a:t>Peak pressure was consistently located around the same region</a:t>
            </a:r>
          </a:p>
          <a:p>
            <a:pPr algn="ctr"/>
            <a:r>
              <a:rPr lang="en-CA" sz="1200" spc="300" dirty="0"/>
              <a:t>of the thumb’s articular surface during power grasp.</a:t>
            </a:r>
            <a:endParaRPr lang="en-CA" sz="400" spc="300" dirty="0"/>
          </a:p>
          <a:p>
            <a:pPr algn="ctr"/>
            <a:r>
              <a:rPr lang="en-CA" sz="1200" spc="300" dirty="0"/>
              <a:t>These results may explain why degenerative changes are</a:t>
            </a:r>
          </a:p>
          <a:p>
            <a:pPr algn="ctr"/>
            <a:r>
              <a:rPr lang="en-CA" sz="1200" spc="300" dirty="0"/>
              <a:t>usually observed around this location during the primary stages of</a:t>
            </a:r>
          </a:p>
          <a:p>
            <a:pPr algn="ctr"/>
            <a:r>
              <a:rPr lang="en-CA" sz="1200" spc="300" dirty="0"/>
              <a:t>osteoarthritis development.</a:t>
            </a:r>
          </a:p>
        </p:txBody>
      </p:sp>
      <p:pic>
        <p:nvPicPr>
          <p:cNvPr id="7" name="Picture 6">
            <a:extLst>
              <a:ext uri="{FF2B5EF4-FFF2-40B4-BE49-F238E27FC236}">
                <a16:creationId xmlns:a16="http://schemas.microsoft.com/office/drawing/2014/main" id="{02C82601-322C-49E4-8D83-CA2B229A72A1}"/>
              </a:ext>
            </a:extLst>
          </p:cNvPr>
          <p:cNvPicPr>
            <a:picLocks noChangeAspect="1"/>
          </p:cNvPicPr>
          <p:nvPr/>
        </p:nvPicPr>
        <p:blipFill>
          <a:blip r:embed="rId2"/>
          <a:stretch>
            <a:fillRect/>
          </a:stretch>
        </p:blipFill>
        <p:spPr>
          <a:xfrm>
            <a:off x="0" y="2105247"/>
            <a:ext cx="1367468" cy="828000"/>
          </a:xfrm>
          <a:prstGeom prst="rect">
            <a:avLst/>
          </a:prstGeom>
        </p:spPr>
      </p:pic>
      <p:pic>
        <p:nvPicPr>
          <p:cNvPr id="11" name="Picture 10">
            <a:extLst>
              <a:ext uri="{FF2B5EF4-FFF2-40B4-BE49-F238E27FC236}">
                <a16:creationId xmlns:a16="http://schemas.microsoft.com/office/drawing/2014/main" id="{F3F00890-C6DB-4199-B2BD-53CF1D55FCB3}"/>
              </a:ext>
            </a:extLst>
          </p:cNvPr>
          <p:cNvPicPr>
            <a:picLocks noChangeAspect="1"/>
          </p:cNvPicPr>
          <p:nvPr/>
        </p:nvPicPr>
        <p:blipFill>
          <a:blip r:embed="rId3"/>
          <a:stretch>
            <a:fillRect/>
          </a:stretch>
        </p:blipFill>
        <p:spPr>
          <a:xfrm>
            <a:off x="7614643" y="2101326"/>
            <a:ext cx="1515301" cy="828000"/>
          </a:xfrm>
          <a:prstGeom prst="rect">
            <a:avLst/>
          </a:prstGeom>
        </p:spPr>
      </p:pic>
      <p:sp>
        <p:nvSpPr>
          <p:cNvPr id="12" name="Rectangle 11">
            <a:extLst>
              <a:ext uri="{FF2B5EF4-FFF2-40B4-BE49-F238E27FC236}">
                <a16:creationId xmlns:a16="http://schemas.microsoft.com/office/drawing/2014/main" id="{596671D4-3906-4471-9F8B-51B721A3F5C7}"/>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the algorithm developed for this study is a valuable tool that allows clinicians to estimate the distribution of contact pressure within joints </a:t>
            </a:r>
            <a:r>
              <a:rPr lang="en-CA"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43962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957C41-F6DD-4A53-ABFF-4A28F328BAC5}"/>
              </a:ext>
            </a:extLst>
          </p:cNvPr>
          <p:cNvPicPr>
            <a:picLocks noChangeAspect="1"/>
          </p:cNvPicPr>
          <p:nvPr/>
        </p:nvPicPr>
        <p:blipFill>
          <a:blip r:embed="rId2"/>
          <a:stretch>
            <a:fillRect/>
          </a:stretch>
        </p:blipFill>
        <p:spPr>
          <a:xfrm>
            <a:off x="7870009" y="2104953"/>
            <a:ext cx="1179643" cy="720000"/>
          </a:xfrm>
          <a:prstGeom prst="rect">
            <a:avLst/>
          </a:prstGeom>
        </p:spPr>
      </p:pic>
      <p:sp>
        <p:nvSpPr>
          <p:cNvPr id="15" name="Rectangle 14">
            <a:extLst>
              <a:ext uri="{FF2B5EF4-FFF2-40B4-BE49-F238E27FC236}">
                <a16:creationId xmlns:a16="http://schemas.microsoft.com/office/drawing/2014/main" id="{F68F43D7-AD74-45B2-B7B2-BF8F9549227E}"/>
              </a:ext>
            </a:extLst>
          </p:cNvPr>
          <p:cNvSpPr/>
          <p:nvPr/>
        </p:nvSpPr>
        <p:spPr>
          <a:xfrm>
            <a:off x="115432" y="2352388"/>
            <a:ext cx="8899080" cy="1231106"/>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The analysis showed that thumb mobility is allowed via both</a:t>
            </a:r>
          </a:p>
          <a:p>
            <a:pPr algn="ctr"/>
            <a:r>
              <a:rPr lang="en-US" sz="1200" spc="300" dirty="0"/>
              <a:t>3D rotations and translation of the entire articular chain. </a:t>
            </a:r>
          </a:p>
          <a:p>
            <a:pPr algn="ctr"/>
            <a:endParaRPr lang="en-US" sz="400" spc="300" dirty="0"/>
          </a:p>
          <a:p>
            <a:pPr algn="ctr"/>
            <a:r>
              <a:rPr lang="en-US" sz="1200" spc="300" dirty="0"/>
              <a:t>The fact that the thumb experiences rotations in all 3 dimensions during</a:t>
            </a:r>
          </a:p>
          <a:p>
            <a:pPr algn="ctr"/>
            <a:r>
              <a:rPr lang="en-US" sz="1200" spc="300" dirty="0"/>
              <a:t>thumb flexion supports the existence of a screw-home mechanism.</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828308"/>
            <a:ext cx="8899080" cy="1415772"/>
          </a:xfrm>
          <a:prstGeom prst="rect">
            <a:avLst/>
          </a:prstGeom>
        </p:spPr>
        <p:txBody>
          <a:bodyPr wrap="square">
            <a:spAutoFit/>
          </a:bodyPr>
          <a:lstStyle/>
          <a:p>
            <a:pPr algn="ctr"/>
            <a:r>
              <a:rPr lang="en-CA" b="1" spc="300" dirty="0"/>
              <a:t>METHODS</a:t>
            </a:r>
          </a:p>
          <a:p>
            <a:pPr algn="ctr"/>
            <a:endParaRPr lang="en-CA" sz="400" spc="300" dirty="0"/>
          </a:p>
          <a:p>
            <a:pPr algn="ctr"/>
            <a:r>
              <a:rPr lang="en-CA" sz="1200" b="1" spc="300" dirty="0"/>
              <a:t>STEP 1- </a:t>
            </a:r>
            <a:r>
              <a:rPr lang="en-CA" sz="1200" spc="300" dirty="0"/>
              <a:t>Collect CT scans of healthy volunteers </a:t>
            </a:r>
            <a:r>
              <a:rPr lang="en-US" sz="1200" spc="300" dirty="0"/>
              <a:t>in positions of maximal</a:t>
            </a:r>
          </a:p>
          <a:p>
            <a:pPr algn="ctr"/>
            <a:r>
              <a:rPr lang="en-US" sz="1200" spc="300" dirty="0"/>
              <a:t>thumb extension, flexion, abduction and adduction</a:t>
            </a:r>
          </a:p>
          <a:p>
            <a:pPr algn="ctr"/>
            <a:endParaRPr lang="en-CA" sz="400" spc="300" dirty="0"/>
          </a:p>
          <a:p>
            <a:pPr algn="ctr"/>
            <a:r>
              <a:rPr lang="en-CA" sz="1200" b="1" spc="300" dirty="0"/>
              <a:t>STEP 2- </a:t>
            </a:r>
            <a:r>
              <a:rPr lang="en-CA" sz="1200" spc="300" dirty="0"/>
              <a:t>Evaluate thumb mobility using a custom-made</a:t>
            </a:r>
          </a:p>
          <a:p>
            <a:pPr algn="ctr"/>
            <a:r>
              <a:rPr lang="en-CA" sz="1200" spc="300" dirty="0"/>
              <a:t>algorithm calculating 3D transformations between bone</a:t>
            </a:r>
          </a:p>
          <a:p>
            <a:pPr algn="ctr"/>
            <a:r>
              <a:rPr lang="en-CA" sz="1200" spc="300" dirty="0"/>
              <a:t>models generated via CT image reconstruction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marker-free motion capture technique using medical imaging to assess and understand thumb mobility</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828308"/>
            <a:ext cx="8906108" cy="141577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345586"/>
            <a:ext cx="8906108" cy="1237908"/>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959AE05A-6013-4C46-9F93-096411D7E958}"/>
              </a:ext>
            </a:extLst>
          </p:cNvPr>
          <p:cNvSpPr/>
          <p:nvPr/>
        </p:nvSpPr>
        <p:spPr>
          <a:xfrm>
            <a:off x="-21547" y="3691802"/>
            <a:ext cx="9194122" cy="1213032"/>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The thumb plays a significant role in basic hand function. The algorithm developed in this study offers new possibility to assess the mobility of small human joints, which would not be measurable via traditional marker-based motion capture.</a:t>
            </a:r>
            <a:endParaRPr lang="en-CA" sz="1400" spc="300" dirty="0">
              <a:solidFill>
                <a:schemeClr val="bg1"/>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2DC0D9FE-5DAC-45F1-9DBD-4B5CE5343518}"/>
              </a:ext>
            </a:extLst>
          </p:cNvPr>
          <p:cNvPicPr>
            <a:picLocks noChangeAspect="1"/>
          </p:cNvPicPr>
          <p:nvPr/>
        </p:nvPicPr>
        <p:blipFill>
          <a:blip r:embed="rId3"/>
          <a:stretch>
            <a:fillRect/>
          </a:stretch>
        </p:blipFill>
        <p:spPr>
          <a:xfrm>
            <a:off x="101376" y="1992388"/>
            <a:ext cx="1229610" cy="720000"/>
          </a:xfrm>
          <a:prstGeom prst="rect">
            <a:avLst/>
          </a:prstGeom>
        </p:spPr>
      </p:pic>
      <p:sp>
        <p:nvSpPr>
          <p:cNvPr id="14" name="TextBox 13">
            <a:extLst>
              <a:ext uri="{FF2B5EF4-FFF2-40B4-BE49-F238E27FC236}">
                <a16:creationId xmlns:a16="http://schemas.microsoft.com/office/drawing/2014/main" id="{F93F85E6-6714-4F7D-A3E4-56DD789E9BA6}"/>
              </a:ext>
            </a:extLst>
          </p:cNvPr>
          <p:cNvSpPr txBox="1"/>
          <p:nvPr/>
        </p:nvSpPr>
        <p:spPr>
          <a:xfrm>
            <a:off x="-21547" y="1715389"/>
            <a:ext cx="1407319" cy="276999"/>
          </a:xfrm>
          <a:prstGeom prst="rect">
            <a:avLst/>
          </a:prstGeom>
          <a:noFill/>
        </p:spPr>
        <p:txBody>
          <a:bodyPr wrap="square" rtlCol="0">
            <a:spAutoFit/>
          </a:bodyPr>
          <a:lstStyle/>
          <a:p>
            <a:pPr algn="ctr"/>
            <a:r>
              <a:rPr lang="en-CA" sz="1200" spc="300" dirty="0"/>
              <a:t>TRANSFORM</a:t>
            </a:r>
          </a:p>
        </p:txBody>
      </p:sp>
      <p:sp>
        <p:nvSpPr>
          <p:cNvPr id="17" name="TextBox 16">
            <a:extLst>
              <a:ext uri="{FF2B5EF4-FFF2-40B4-BE49-F238E27FC236}">
                <a16:creationId xmlns:a16="http://schemas.microsoft.com/office/drawing/2014/main" id="{718D9DFC-0ECE-40D5-BCDB-F394F5003256}"/>
              </a:ext>
            </a:extLst>
          </p:cNvPr>
          <p:cNvSpPr txBox="1"/>
          <p:nvPr/>
        </p:nvSpPr>
        <p:spPr>
          <a:xfrm>
            <a:off x="7765256" y="1575636"/>
            <a:ext cx="1407319" cy="461665"/>
          </a:xfrm>
          <a:prstGeom prst="rect">
            <a:avLst/>
          </a:prstGeom>
          <a:noFill/>
        </p:spPr>
        <p:txBody>
          <a:bodyPr wrap="square" rtlCol="0">
            <a:spAutoFit/>
          </a:bodyPr>
          <a:lstStyle/>
          <a:p>
            <a:pPr algn="ctr"/>
            <a:r>
              <a:rPr lang="en-CA" sz="1200" spc="300" dirty="0"/>
              <a:t>THUMB MOBILITY</a:t>
            </a:r>
          </a:p>
        </p:txBody>
      </p:sp>
      <p:sp>
        <p:nvSpPr>
          <p:cNvPr id="16" name="Rectangle 15">
            <a:extLst>
              <a:ext uri="{FF2B5EF4-FFF2-40B4-BE49-F238E27FC236}">
                <a16:creationId xmlns:a16="http://schemas.microsoft.com/office/drawing/2014/main" id="{3DF7C7FF-940A-4856-84EF-46DBF6F1FCB4}"/>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508486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40A81A-181B-4F32-A559-B3C5AE2C1805}"/>
              </a:ext>
            </a:extLst>
          </p:cNvPr>
          <p:cNvPicPr>
            <a:picLocks noChangeAspect="1"/>
          </p:cNvPicPr>
          <p:nvPr/>
        </p:nvPicPr>
        <p:blipFill>
          <a:blip r:embed="rId2"/>
          <a:stretch>
            <a:fillRect/>
          </a:stretch>
        </p:blipFill>
        <p:spPr>
          <a:xfrm>
            <a:off x="318263" y="2455058"/>
            <a:ext cx="547200" cy="1080000"/>
          </a:xfrm>
          <a:prstGeom prst="rect">
            <a:avLst/>
          </a:prstGeom>
        </p:spPr>
      </p:pic>
      <p:sp>
        <p:nvSpPr>
          <p:cNvPr id="15" name="Rectangle 14">
            <a:extLst>
              <a:ext uri="{FF2B5EF4-FFF2-40B4-BE49-F238E27FC236}">
                <a16:creationId xmlns:a16="http://schemas.microsoft.com/office/drawing/2014/main" id="{F68F43D7-AD74-45B2-B7B2-BF8F9549227E}"/>
              </a:ext>
            </a:extLst>
          </p:cNvPr>
          <p:cNvSpPr/>
          <p:nvPr/>
        </p:nvSpPr>
        <p:spPr>
          <a:xfrm>
            <a:off x="129488" y="2841721"/>
            <a:ext cx="8899080" cy="984885"/>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Regardless of the limited (and optimized) radiation dose used</a:t>
            </a:r>
          </a:p>
          <a:p>
            <a:pPr algn="ctr"/>
            <a:r>
              <a:rPr lang="en-US" sz="1200" spc="300" dirty="0"/>
              <a:t>during dynamic CT scanning, high levels of consistency and accuracy</a:t>
            </a:r>
          </a:p>
          <a:p>
            <a:pPr algn="ctr"/>
            <a:r>
              <a:rPr lang="en-US" sz="1200" spc="300" dirty="0"/>
              <a:t>were found when comparing motion patterns between specimen.</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1021569"/>
            <a:ext cx="8899080" cy="1661993"/>
          </a:xfrm>
          <a:prstGeom prst="rect">
            <a:avLst/>
          </a:prstGeom>
        </p:spPr>
        <p:txBody>
          <a:bodyPr wrap="square">
            <a:spAutoFit/>
          </a:bodyPr>
          <a:lstStyle/>
          <a:p>
            <a:pPr algn="ctr"/>
            <a:r>
              <a:rPr lang="en-CA" b="1" spc="300" dirty="0"/>
              <a:t>METHODS</a:t>
            </a:r>
          </a:p>
          <a:p>
            <a:pPr algn="ctr"/>
            <a:endParaRPr lang="en-CA" sz="400" b="1" spc="300" dirty="0"/>
          </a:p>
          <a:p>
            <a:pPr algn="ctr"/>
            <a:r>
              <a:rPr lang="en-CA" sz="1200" b="1" spc="300" dirty="0"/>
              <a:t>STEP 1- </a:t>
            </a:r>
            <a:r>
              <a:rPr lang="en-CA" sz="1200" spc="300" dirty="0"/>
              <a:t>dynamic CT scans acquired from 6 cadaveric human forearms,</a:t>
            </a:r>
          </a:p>
          <a:p>
            <a:pPr algn="ctr"/>
            <a:r>
              <a:rPr lang="en-CA" sz="1200" spc="300" dirty="0"/>
              <a:t>while a motion simulator imposed thumb opposition.</a:t>
            </a:r>
          </a:p>
          <a:p>
            <a:pPr algn="ctr"/>
            <a:endParaRPr lang="en-CA" sz="400" spc="300" dirty="0"/>
          </a:p>
          <a:p>
            <a:pPr algn="ctr"/>
            <a:r>
              <a:rPr lang="en-CA" sz="1200" b="1" spc="300" dirty="0"/>
              <a:t>STEP 2- </a:t>
            </a:r>
            <a:r>
              <a:rPr lang="en-CA" sz="1200" spc="300" dirty="0"/>
              <a:t>3D reconstruction of the hand for each frame using a</a:t>
            </a:r>
          </a:p>
          <a:p>
            <a:pPr algn="ctr"/>
            <a:r>
              <a:rPr lang="en-CA" sz="1200" spc="300" dirty="0"/>
              <a:t>semi-automated segmentation algorithm.</a:t>
            </a:r>
          </a:p>
          <a:p>
            <a:pPr algn="ctr"/>
            <a:endParaRPr lang="en-CA" sz="400" spc="300" dirty="0"/>
          </a:p>
          <a:p>
            <a:pPr algn="ctr"/>
            <a:r>
              <a:rPr lang="en-CA" sz="1200" b="1" spc="300" dirty="0"/>
              <a:t>STEP 3- </a:t>
            </a:r>
            <a:r>
              <a:rPr lang="en-CA" sz="1200" spc="300" dirty="0"/>
              <a:t>technique’s</a:t>
            </a:r>
            <a:r>
              <a:rPr lang="en-CA" sz="1200" b="1" spc="300" dirty="0"/>
              <a:t> </a:t>
            </a:r>
            <a:r>
              <a:rPr lang="en-CA" sz="1200" spc="300" dirty="0"/>
              <a:t>accuracy assessment using the variation</a:t>
            </a:r>
          </a:p>
          <a:p>
            <a:pPr algn="ctr"/>
            <a:r>
              <a:rPr lang="en-CA" sz="1200" spc="300" dirty="0"/>
              <a:t>in distance between silicon nitride beads.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CA" spc="300" dirty="0">
                <a:solidFill>
                  <a:schemeClr val="bg1"/>
                </a:solidFill>
              </a:rPr>
              <a:t>apply dynamic medical imaging to overcome the </a:t>
            </a:r>
            <a:r>
              <a:rPr lang="en-US" spc="300" dirty="0">
                <a:solidFill>
                  <a:schemeClr val="bg1"/>
                </a:solidFill>
              </a:rPr>
              <a:t>limitations of current motion capture technologies regarding the quantification of the mobility of small joints (e.g. fingers).</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66951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781800"/>
            <a:ext cx="8906108" cy="110472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TextBox 8">
            <a:extLst>
              <a:ext uri="{FF2B5EF4-FFF2-40B4-BE49-F238E27FC236}">
                <a16:creationId xmlns:a16="http://schemas.microsoft.com/office/drawing/2014/main" id="{3BA07F9E-28A9-4AE5-8B21-91CD03AA76D8}"/>
              </a:ext>
            </a:extLst>
          </p:cNvPr>
          <p:cNvSpPr txBox="1"/>
          <p:nvPr/>
        </p:nvSpPr>
        <p:spPr>
          <a:xfrm>
            <a:off x="7926621" y="1723032"/>
            <a:ext cx="1369579" cy="646331"/>
          </a:xfrm>
          <a:prstGeom prst="rect">
            <a:avLst/>
          </a:prstGeom>
          <a:noFill/>
        </p:spPr>
        <p:txBody>
          <a:bodyPr wrap="square" rtlCol="0">
            <a:spAutoFit/>
          </a:bodyPr>
          <a:lstStyle/>
          <a:p>
            <a:pPr algn="ctr"/>
            <a:r>
              <a:rPr lang="en-CA" sz="1200" spc="300" dirty="0"/>
              <a:t>Silicon nitride beads</a:t>
            </a:r>
          </a:p>
        </p:txBody>
      </p:sp>
      <p:sp>
        <p:nvSpPr>
          <p:cNvPr id="17" name="TextBox 16">
            <a:extLst>
              <a:ext uri="{FF2B5EF4-FFF2-40B4-BE49-F238E27FC236}">
                <a16:creationId xmlns:a16="http://schemas.microsoft.com/office/drawing/2014/main" id="{59E3D3D4-1C4C-4FAE-B7F4-D267F4A02E69}"/>
              </a:ext>
            </a:extLst>
          </p:cNvPr>
          <p:cNvSpPr txBox="1"/>
          <p:nvPr/>
        </p:nvSpPr>
        <p:spPr>
          <a:xfrm>
            <a:off x="-21547" y="1844541"/>
            <a:ext cx="1226820" cy="646331"/>
          </a:xfrm>
          <a:prstGeom prst="rect">
            <a:avLst/>
          </a:prstGeom>
          <a:noFill/>
        </p:spPr>
        <p:txBody>
          <a:bodyPr wrap="square" rtlCol="0">
            <a:spAutoFit/>
          </a:bodyPr>
          <a:lstStyle/>
          <a:p>
            <a:pPr algn="ctr"/>
            <a:r>
              <a:rPr lang="en-CA" sz="1200" spc="300" dirty="0"/>
              <a:t>Dynamic thumb tracking</a:t>
            </a:r>
          </a:p>
        </p:txBody>
      </p:sp>
      <p:sp>
        <p:nvSpPr>
          <p:cNvPr id="14" name="Rectangle 13">
            <a:extLst>
              <a:ext uri="{FF2B5EF4-FFF2-40B4-BE49-F238E27FC236}">
                <a16:creationId xmlns:a16="http://schemas.microsoft.com/office/drawing/2014/main" id="{B199ECB7-3893-4F6A-819F-097C758E1679}"/>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study concluded that dynamic medical imaging technology can be used to visualize and quantify 3D thumb mobility, making it a valuable tool to assess small joints’ kinematics </a:t>
            </a:r>
            <a:r>
              <a:rPr lang="en-US"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2C6B3A9E-39D2-40E3-99A9-A15EDA6306C6}"/>
              </a:ext>
            </a:extLst>
          </p:cNvPr>
          <p:cNvPicPr>
            <a:picLocks noChangeAspect="1"/>
          </p:cNvPicPr>
          <p:nvPr/>
        </p:nvPicPr>
        <p:blipFill>
          <a:blip r:embed="rId3"/>
          <a:stretch>
            <a:fillRect/>
          </a:stretch>
        </p:blipFill>
        <p:spPr>
          <a:xfrm>
            <a:off x="8221539" y="2330184"/>
            <a:ext cx="779742" cy="9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Rectangle 15">
            <a:extLst>
              <a:ext uri="{FF2B5EF4-FFF2-40B4-BE49-F238E27FC236}">
                <a16:creationId xmlns:a16="http://schemas.microsoft.com/office/drawing/2014/main" id="{2AE51E44-33BD-42B3-B797-598A0A54570B}"/>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927150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8F43D7-AD74-45B2-B7B2-BF8F9549227E}"/>
              </a:ext>
            </a:extLst>
          </p:cNvPr>
          <p:cNvSpPr/>
          <p:nvPr/>
        </p:nvSpPr>
        <p:spPr>
          <a:xfrm>
            <a:off x="129488" y="2781800"/>
            <a:ext cx="8899080" cy="1107996"/>
          </a:xfrm>
          <a:prstGeom prst="rect">
            <a:avLst/>
          </a:prstGeom>
        </p:spPr>
        <p:txBody>
          <a:bodyPr wrap="square">
            <a:spAutoFit/>
          </a:bodyPr>
          <a:lstStyle/>
          <a:p>
            <a:pPr algn="ctr"/>
            <a:r>
              <a:rPr lang="en-CA" b="1" spc="300" dirty="0"/>
              <a:t>RESULTS</a:t>
            </a:r>
            <a:endParaRPr lang="en-CA" sz="400" spc="300" dirty="0"/>
          </a:p>
          <a:p>
            <a:pPr algn="ctr"/>
            <a:r>
              <a:rPr lang="en-US" sz="1200" spc="300" dirty="0"/>
              <a:t>Distinct proximity patterns were observed across tasks with a</a:t>
            </a:r>
          </a:p>
          <a:p>
            <a:pPr algn="ctr"/>
            <a:r>
              <a:rPr lang="en-US" sz="1200" spc="300" dirty="0"/>
              <a:t>recurrent pattern found around a specific region of the joint</a:t>
            </a:r>
            <a:r>
              <a:rPr lang="en-CA" sz="1200" spc="300" dirty="0"/>
              <a:t>.</a:t>
            </a:r>
          </a:p>
          <a:p>
            <a:pPr algn="ctr"/>
            <a:r>
              <a:rPr lang="en-US" sz="1200" spc="300" dirty="0"/>
              <a:t>Important joint degeneration and joint space narrowing were observed</a:t>
            </a:r>
          </a:p>
          <a:p>
            <a:pPr algn="ctr"/>
            <a:r>
              <a:rPr lang="en-US" sz="1200" spc="300" dirty="0"/>
              <a:t>among OA patients, leading to larger estimated intra-articular pressure.</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1021569"/>
            <a:ext cx="8899080" cy="1661993"/>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CT scans collected in a custom rig during basic thumb movements</a:t>
            </a:r>
          </a:p>
          <a:p>
            <a:pPr algn="ctr"/>
            <a:r>
              <a:rPr lang="en-CA" sz="1200" spc="300" dirty="0"/>
              <a:t>and functional tasks.</a:t>
            </a:r>
            <a:endParaRPr lang="en-CA" sz="400" spc="300" dirty="0"/>
          </a:p>
          <a:p>
            <a:pPr algn="ctr"/>
            <a:r>
              <a:rPr lang="en-CA" sz="1200" b="1" spc="300" dirty="0"/>
              <a:t>STEP 2- </a:t>
            </a:r>
            <a:r>
              <a:rPr lang="en-CA" sz="1200" spc="300" dirty="0"/>
              <a:t>3D reconstruction of the hand.</a:t>
            </a:r>
            <a:endParaRPr lang="en-CA" sz="400" spc="300" dirty="0"/>
          </a:p>
          <a:p>
            <a:pPr algn="ctr"/>
            <a:r>
              <a:rPr lang="en-CA" sz="1200" b="1" spc="300" dirty="0"/>
              <a:t>STEP 3- </a:t>
            </a:r>
            <a:r>
              <a:rPr lang="en-CA" sz="1200" spc="300" dirty="0"/>
              <a:t>Design a proximity mapping algorithm to estimate</a:t>
            </a:r>
          </a:p>
          <a:p>
            <a:pPr algn="ctr"/>
            <a:r>
              <a:rPr lang="en-CA" sz="1200" spc="300" dirty="0"/>
              <a:t>intra-articular pressure from medical images.</a:t>
            </a:r>
            <a:endParaRPr lang="en-CA" sz="400" spc="300" dirty="0"/>
          </a:p>
          <a:p>
            <a:pPr algn="ctr"/>
            <a:r>
              <a:rPr lang="en-CA" sz="1200" b="1" spc="300" dirty="0"/>
              <a:t>STEP 4- </a:t>
            </a:r>
            <a:r>
              <a:rPr lang="en-CA" sz="1200" spc="300" dirty="0"/>
              <a:t>Comparison of pressure distribution patterns</a:t>
            </a:r>
          </a:p>
          <a:p>
            <a:pPr algn="ctr"/>
            <a:r>
              <a:rPr lang="en-CA" sz="1200" spc="300" dirty="0"/>
              <a:t>between healthy and OA subjects.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better understand how degenerative joint diseases occurs by comparing pressure distribution patterns between healthy and osteoarthritic (OA) subjects</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66951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781800"/>
            <a:ext cx="8906108" cy="110472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 name="Picture 2">
            <a:extLst>
              <a:ext uri="{FF2B5EF4-FFF2-40B4-BE49-F238E27FC236}">
                <a16:creationId xmlns:a16="http://schemas.microsoft.com/office/drawing/2014/main" id="{48ED50A5-E9B6-4FBE-BF3D-53AE95D04C2B}"/>
              </a:ext>
            </a:extLst>
          </p:cNvPr>
          <p:cNvPicPr>
            <a:picLocks noChangeAspect="1"/>
          </p:cNvPicPr>
          <p:nvPr/>
        </p:nvPicPr>
        <p:blipFill>
          <a:blip r:embed="rId2"/>
          <a:stretch>
            <a:fillRect/>
          </a:stretch>
        </p:blipFill>
        <p:spPr>
          <a:xfrm>
            <a:off x="7709897" y="2224539"/>
            <a:ext cx="1357903" cy="864000"/>
          </a:xfrm>
          <a:prstGeom prst="rect">
            <a:avLst/>
          </a:prstGeom>
        </p:spPr>
      </p:pic>
      <p:pic>
        <p:nvPicPr>
          <p:cNvPr id="6" name="Picture 5">
            <a:extLst>
              <a:ext uri="{FF2B5EF4-FFF2-40B4-BE49-F238E27FC236}">
                <a16:creationId xmlns:a16="http://schemas.microsoft.com/office/drawing/2014/main" id="{FB0F2C1A-1985-4584-A78C-1A07905E0D71}"/>
              </a:ext>
            </a:extLst>
          </p:cNvPr>
          <p:cNvPicPr>
            <a:picLocks noChangeAspect="1"/>
          </p:cNvPicPr>
          <p:nvPr/>
        </p:nvPicPr>
        <p:blipFill>
          <a:blip r:embed="rId3"/>
          <a:stretch>
            <a:fillRect/>
          </a:stretch>
        </p:blipFill>
        <p:spPr>
          <a:xfrm>
            <a:off x="76200" y="2224539"/>
            <a:ext cx="1501017" cy="864000"/>
          </a:xfrm>
          <a:prstGeom prst="rect">
            <a:avLst/>
          </a:prstGeom>
        </p:spPr>
      </p:pic>
      <p:sp>
        <p:nvSpPr>
          <p:cNvPr id="9" name="TextBox 8">
            <a:extLst>
              <a:ext uri="{FF2B5EF4-FFF2-40B4-BE49-F238E27FC236}">
                <a16:creationId xmlns:a16="http://schemas.microsoft.com/office/drawing/2014/main" id="{3BA07F9E-28A9-4AE5-8B21-91CD03AA76D8}"/>
              </a:ext>
            </a:extLst>
          </p:cNvPr>
          <p:cNvSpPr txBox="1"/>
          <p:nvPr/>
        </p:nvSpPr>
        <p:spPr>
          <a:xfrm>
            <a:off x="7917180" y="1947540"/>
            <a:ext cx="1226820" cy="276999"/>
          </a:xfrm>
          <a:prstGeom prst="rect">
            <a:avLst/>
          </a:prstGeom>
          <a:noFill/>
        </p:spPr>
        <p:txBody>
          <a:bodyPr wrap="square" rtlCol="0">
            <a:spAutoFit/>
          </a:bodyPr>
          <a:lstStyle/>
          <a:p>
            <a:pPr algn="ctr"/>
            <a:r>
              <a:rPr lang="en-CA" sz="1200" spc="300" dirty="0"/>
              <a:t>OA</a:t>
            </a:r>
          </a:p>
        </p:txBody>
      </p:sp>
      <p:sp>
        <p:nvSpPr>
          <p:cNvPr id="17" name="TextBox 16">
            <a:extLst>
              <a:ext uri="{FF2B5EF4-FFF2-40B4-BE49-F238E27FC236}">
                <a16:creationId xmlns:a16="http://schemas.microsoft.com/office/drawing/2014/main" id="{59E3D3D4-1C4C-4FAE-B7F4-D267F4A02E69}"/>
              </a:ext>
            </a:extLst>
          </p:cNvPr>
          <p:cNvSpPr txBox="1"/>
          <p:nvPr/>
        </p:nvSpPr>
        <p:spPr>
          <a:xfrm>
            <a:off x="0" y="1947540"/>
            <a:ext cx="1226820" cy="276999"/>
          </a:xfrm>
          <a:prstGeom prst="rect">
            <a:avLst/>
          </a:prstGeom>
          <a:noFill/>
        </p:spPr>
        <p:txBody>
          <a:bodyPr wrap="square" rtlCol="0">
            <a:spAutoFit/>
          </a:bodyPr>
          <a:lstStyle/>
          <a:p>
            <a:pPr algn="ctr"/>
            <a:r>
              <a:rPr lang="en-CA" sz="1200" spc="300" dirty="0"/>
              <a:t>HEALTHY</a:t>
            </a:r>
          </a:p>
        </p:txBody>
      </p:sp>
      <p:sp>
        <p:nvSpPr>
          <p:cNvPr id="14" name="Rectangle 13">
            <a:extLst>
              <a:ext uri="{FF2B5EF4-FFF2-40B4-BE49-F238E27FC236}">
                <a16:creationId xmlns:a16="http://schemas.microsoft.com/office/drawing/2014/main" id="{B199ECB7-3893-4F6A-819F-097C758E1679}"/>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study improved our understanding of OA development by assessing how joint pressure is distributed during tasks of daily living</a:t>
            </a:r>
            <a:r>
              <a:rPr lang="en-CA" spc="300" dirty="0">
                <a:solidFill>
                  <a:schemeClr val="bg1"/>
                </a:solidFill>
                <a:effectLst>
                  <a:outerShdw blurRad="38100" dist="38100" dir="2700000" algn="tl">
                    <a:srgbClr val="000000">
                      <a:alpha val="43137"/>
                    </a:srgbClr>
                  </a:outerShdw>
                </a:effectLst>
              </a:rPr>
              <a:t> for healthy and arthritic subject.</a:t>
            </a:r>
            <a:endParaRPr lang="en-CA" sz="1400" spc="300" dirty="0">
              <a:solidFill>
                <a:schemeClr val="bg1"/>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CB8694C7-5671-4E68-AFF2-11C3FA67AD8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4069062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8F43D7-AD74-45B2-B7B2-BF8F9549227E}"/>
              </a:ext>
            </a:extLst>
          </p:cNvPr>
          <p:cNvSpPr/>
          <p:nvPr/>
        </p:nvSpPr>
        <p:spPr>
          <a:xfrm>
            <a:off x="129488" y="2680058"/>
            <a:ext cx="8899080" cy="1169551"/>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The study showed that advanced thumb OA can largely</a:t>
            </a:r>
          </a:p>
          <a:p>
            <a:pPr algn="ctr"/>
            <a:r>
              <a:rPr lang="en-US" sz="1200" spc="300" dirty="0"/>
              <a:t>restricts the mobility of the thumb. </a:t>
            </a:r>
          </a:p>
          <a:p>
            <a:pPr algn="ctr"/>
            <a:r>
              <a:rPr lang="en-US" sz="1200" spc="300" dirty="0"/>
              <a:t>It also showed that total thumb arthroplasty is able to partially restore</a:t>
            </a:r>
          </a:p>
          <a:p>
            <a:pPr algn="ctr"/>
            <a:r>
              <a:rPr lang="en-US" sz="1200" spc="300" dirty="0"/>
              <a:t>thumb function, but cannot fully replicate the kinematics of the healthy thumb.</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835827"/>
            <a:ext cx="8899080" cy="1661993"/>
          </a:xfrm>
          <a:prstGeom prst="rect">
            <a:avLst/>
          </a:prstGeom>
        </p:spPr>
        <p:txBody>
          <a:bodyPr wrap="square">
            <a:spAutoFit/>
          </a:bodyPr>
          <a:lstStyle/>
          <a:p>
            <a:pPr algn="ctr"/>
            <a:r>
              <a:rPr lang="en-CA" b="1" spc="300" dirty="0"/>
              <a:t>METHODS</a:t>
            </a:r>
          </a:p>
          <a:p>
            <a:pPr algn="ctr"/>
            <a:endParaRPr lang="en-CA" sz="400" b="1" spc="300" dirty="0"/>
          </a:p>
          <a:p>
            <a:pPr algn="ctr"/>
            <a:r>
              <a:rPr lang="en-CA" sz="1200" spc="300" dirty="0"/>
              <a:t>Several patients with advanced OA symptoms were tested.</a:t>
            </a:r>
          </a:p>
          <a:p>
            <a:pPr algn="ctr"/>
            <a:endParaRPr lang="en-CA" sz="400" spc="300" dirty="0"/>
          </a:p>
          <a:p>
            <a:pPr algn="ctr"/>
            <a:r>
              <a:rPr lang="en-CA" sz="1200" b="1" spc="300" dirty="0"/>
              <a:t>STEP 1- </a:t>
            </a:r>
            <a:r>
              <a:rPr lang="en-CA" sz="1200" spc="300" dirty="0"/>
              <a:t>Collect CT pre- and post-surgery scans of the patient’s affected</a:t>
            </a:r>
          </a:p>
          <a:p>
            <a:pPr algn="ctr"/>
            <a:r>
              <a:rPr lang="en-CA" sz="1200" spc="300" dirty="0"/>
              <a:t>hand while performing thumb movements (e.g. thumb flexion)</a:t>
            </a:r>
          </a:p>
          <a:p>
            <a:pPr algn="ctr"/>
            <a:endParaRPr lang="en-CA" sz="400" spc="300" dirty="0"/>
          </a:p>
          <a:p>
            <a:pPr algn="ctr"/>
            <a:r>
              <a:rPr lang="en-CA" sz="1200" b="1" spc="300" dirty="0"/>
              <a:t>STEP 2- </a:t>
            </a:r>
            <a:r>
              <a:rPr lang="en-CA" sz="1200" spc="300" dirty="0"/>
              <a:t>Evaluate thumb mobility using a custom-made algorithm</a:t>
            </a:r>
          </a:p>
          <a:p>
            <a:pPr algn="ctr"/>
            <a:r>
              <a:rPr lang="en-CA" sz="1200" spc="300" dirty="0"/>
              <a:t>calculating 3D transformations between bone models</a:t>
            </a:r>
          </a:p>
          <a:p>
            <a:pPr algn="ctr"/>
            <a:r>
              <a:rPr lang="en-CA" sz="1200" spc="300" dirty="0"/>
              <a:t>generated via CT image reconstruction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quantify the impact of osteoarthritis (OA) and total thumb joint replacement on thumb mobility.</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828308"/>
            <a:ext cx="8906108" cy="174344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666725"/>
            <a:ext cx="8906108" cy="1219804"/>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959AE05A-6013-4C46-9F93-096411D7E958}"/>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The quantification of thumb mobility in OA patients pre- and post-surgery improved our understanding of the disease, and can help enhance current implant designs.</a:t>
            </a:r>
            <a:endParaRPr lang="en-CA" sz="1400" spc="300"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11A4F5AB-3594-40BA-9544-DA05F27612E8}"/>
              </a:ext>
            </a:extLst>
          </p:cNvPr>
          <p:cNvPicPr>
            <a:picLocks noChangeAspect="1"/>
          </p:cNvPicPr>
          <p:nvPr/>
        </p:nvPicPr>
        <p:blipFill rotWithShape="1">
          <a:blip r:embed="rId2"/>
          <a:srcRect t="7917"/>
          <a:stretch/>
        </p:blipFill>
        <p:spPr>
          <a:xfrm>
            <a:off x="0" y="1591721"/>
            <a:ext cx="788309" cy="1800000"/>
          </a:xfrm>
          <a:prstGeom prst="rect">
            <a:avLst/>
          </a:prstGeom>
        </p:spPr>
      </p:pic>
      <p:pic>
        <p:nvPicPr>
          <p:cNvPr id="7" name="Picture 6">
            <a:extLst>
              <a:ext uri="{FF2B5EF4-FFF2-40B4-BE49-F238E27FC236}">
                <a16:creationId xmlns:a16="http://schemas.microsoft.com/office/drawing/2014/main" id="{23CA694B-57C5-4CA8-B32B-1BE35AD16526}"/>
              </a:ext>
            </a:extLst>
          </p:cNvPr>
          <p:cNvPicPr>
            <a:picLocks noChangeAspect="1"/>
          </p:cNvPicPr>
          <p:nvPr/>
        </p:nvPicPr>
        <p:blipFill>
          <a:blip r:embed="rId3"/>
          <a:stretch>
            <a:fillRect/>
          </a:stretch>
        </p:blipFill>
        <p:spPr>
          <a:xfrm>
            <a:off x="8391026" y="1591721"/>
            <a:ext cx="745946" cy="1800000"/>
          </a:xfrm>
          <a:prstGeom prst="rect">
            <a:avLst/>
          </a:prstGeom>
        </p:spPr>
      </p:pic>
      <p:sp>
        <p:nvSpPr>
          <p:cNvPr id="16" name="TextBox 15">
            <a:extLst>
              <a:ext uri="{FF2B5EF4-FFF2-40B4-BE49-F238E27FC236}">
                <a16:creationId xmlns:a16="http://schemas.microsoft.com/office/drawing/2014/main" id="{E107D3C6-FA28-4275-B2C0-F8BB6F266A6D}"/>
              </a:ext>
            </a:extLst>
          </p:cNvPr>
          <p:cNvSpPr txBox="1"/>
          <p:nvPr/>
        </p:nvSpPr>
        <p:spPr>
          <a:xfrm>
            <a:off x="745329" y="2429867"/>
            <a:ext cx="491014" cy="276999"/>
          </a:xfrm>
          <a:prstGeom prst="rect">
            <a:avLst/>
          </a:prstGeom>
          <a:noFill/>
        </p:spPr>
        <p:txBody>
          <a:bodyPr wrap="square" rtlCol="0">
            <a:spAutoFit/>
          </a:bodyPr>
          <a:lstStyle/>
          <a:p>
            <a:r>
              <a:rPr lang="en-CA" sz="1200" spc="300" dirty="0"/>
              <a:t>OA</a:t>
            </a:r>
          </a:p>
        </p:txBody>
      </p:sp>
      <p:sp>
        <p:nvSpPr>
          <p:cNvPr id="19" name="TextBox 18">
            <a:extLst>
              <a:ext uri="{FF2B5EF4-FFF2-40B4-BE49-F238E27FC236}">
                <a16:creationId xmlns:a16="http://schemas.microsoft.com/office/drawing/2014/main" id="{EB19292C-A146-45DE-8BF3-C703A1B49465}"/>
              </a:ext>
            </a:extLst>
          </p:cNvPr>
          <p:cNvSpPr txBox="1"/>
          <p:nvPr/>
        </p:nvSpPr>
        <p:spPr>
          <a:xfrm>
            <a:off x="7379101" y="2439048"/>
            <a:ext cx="1131094" cy="276999"/>
          </a:xfrm>
          <a:prstGeom prst="rect">
            <a:avLst/>
          </a:prstGeom>
          <a:noFill/>
        </p:spPr>
        <p:txBody>
          <a:bodyPr wrap="square" rtlCol="0">
            <a:spAutoFit/>
          </a:bodyPr>
          <a:lstStyle/>
          <a:p>
            <a:pPr algn="ctr"/>
            <a:r>
              <a:rPr lang="en-CA" sz="1200" spc="300" dirty="0"/>
              <a:t>IMPLANT</a:t>
            </a:r>
          </a:p>
        </p:txBody>
      </p:sp>
      <p:sp>
        <p:nvSpPr>
          <p:cNvPr id="14" name="Rectangle 13">
            <a:extLst>
              <a:ext uri="{FF2B5EF4-FFF2-40B4-BE49-F238E27FC236}">
                <a16:creationId xmlns:a16="http://schemas.microsoft.com/office/drawing/2014/main" id="{1C2C7501-77BD-43AF-9D70-DFCAE254835D}"/>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379857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5CEFDD-23F0-42B5-BD2F-EFEB0CF9674A}"/>
              </a:ext>
            </a:extLst>
          </p:cNvPr>
          <p:cNvPicPr>
            <a:picLocks noChangeAspect="1"/>
          </p:cNvPicPr>
          <p:nvPr/>
        </p:nvPicPr>
        <p:blipFill rotWithShape="1">
          <a:blip r:embed="rId2"/>
          <a:srcRect l="37194" t="5123" r="38334" b="9890"/>
          <a:stretch/>
        </p:blipFill>
        <p:spPr>
          <a:xfrm>
            <a:off x="7975962" y="2128870"/>
            <a:ext cx="1116000" cy="11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3EFF53FA-9002-432B-8A0D-D903D038E31C}"/>
              </a:ext>
            </a:extLst>
          </p:cNvPr>
          <p:cNvPicPr>
            <a:picLocks noChangeAspect="1"/>
          </p:cNvPicPr>
          <p:nvPr/>
        </p:nvPicPr>
        <p:blipFill rotWithShape="1">
          <a:blip r:embed="rId3"/>
          <a:srcRect l="4779" t="4709" r="4165" b="4234"/>
          <a:stretch/>
        </p:blipFill>
        <p:spPr>
          <a:xfrm>
            <a:off x="52038" y="2128870"/>
            <a:ext cx="1116000" cy="11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a:extLst>
              <a:ext uri="{FF2B5EF4-FFF2-40B4-BE49-F238E27FC236}">
                <a16:creationId xmlns:a16="http://schemas.microsoft.com/office/drawing/2014/main" id="{E2F5EDB1-E927-4F80-ACE4-83824ABF6340}"/>
              </a:ext>
            </a:extLst>
          </p:cNvPr>
          <p:cNvSpPr/>
          <p:nvPr/>
        </p:nvSpPr>
        <p:spPr>
          <a:xfrm>
            <a:off x="122460" y="1021569"/>
            <a:ext cx="8899080" cy="1846659"/>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Extract human joints samples from cadavers.</a:t>
            </a:r>
          </a:p>
          <a:p>
            <a:pPr algn="ctr"/>
            <a:endParaRPr lang="en-CA" sz="400" spc="300" dirty="0"/>
          </a:p>
          <a:p>
            <a:pPr algn="ctr"/>
            <a:r>
              <a:rPr lang="en-CA" sz="1200" b="1" spc="300" dirty="0"/>
              <a:t>STEP 2- </a:t>
            </a:r>
            <a:r>
              <a:rPr lang="en-CA" sz="1200" spc="300" dirty="0"/>
              <a:t>Measure the load-displacement behavior using cartilage custom</a:t>
            </a:r>
          </a:p>
          <a:p>
            <a:pPr algn="ctr"/>
            <a:r>
              <a:rPr lang="en-CA" sz="1200" spc="300" dirty="0"/>
              <a:t>indentation technology.</a:t>
            </a:r>
          </a:p>
          <a:p>
            <a:pPr algn="ctr"/>
            <a:endParaRPr lang="en-CA" sz="400" spc="300" dirty="0"/>
          </a:p>
          <a:p>
            <a:pPr algn="ctr"/>
            <a:r>
              <a:rPr lang="en-CA" sz="1200" b="1" spc="300" dirty="0"/>
              <a:t>STEP 3- </a:t>
            </a:r>
            <a:r>
              <a:rPr lang="en-CA" sz="1200" spc="300" dirty="0"/>
              <a:t>Obtain contrast-enhance high resolution scans of the</a:t>
            </a:r>
          </a:p>
          <a:p>
            <a:pPr algn="ctr"/>
            <a:r>
              <a:rPr lang="en-CA" sz="1200" spc="300" dirty="0"/>
              <a:t>samples to measure their composition.</a:t>
            </a:r>
          </a:p>
          <a:p>
            <a:pPr algn="ctr"/>
            <a:endParaRPr lang="en-CA" sz="400" spc="300" dirty="0"/>
          </a:p>
          <a:p>
            <a:pPr algn="ctr"/>
            <a:r>
              <a:rPr lang="en-CA" sz="1200" b="1" spc="300" dirty="0"/>
              <a:t>STEP 4- </a:t>
            </a:r>
            <a:r>
              <a:rPr lang="en-CA" sz="1200" spc="300" dirty="0"/>
              <a:t>Assess the correlation between cartilage</a:t>
            </a:r>
          </a:p>
          <a:p>
            <a:pPr algn="ctr"/>
            <a:r>
              <a:rPr lang="en-CA" sz="1200" spc="300" dirty="0"/>
              <a:t>mechanical properties and composition.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novel medical imaging-based approach to measure the morphological and mechanical properties of</a:t>
            </a:r>
          </a:p>
          <a:p>
            <a:pPr algn="ctr"/>
            <a:r>
              <a:rPr lang="en-US" spc="300" dirty="0">
                <a:solidFill>
                  <a:schemeClr val="bg1"/>
                </a:solidFill>
              </a:rPr>
              <a:t>cartilage </a:t>
            </a:r>
            <a:r>
              <a:rPr lang="en-US" i="1" spc="300" dirty="0">
                <a:solidFill>
                  <a:schemeClr val="bg1"/>
                </a:solidFill>
              </a:rPr>
              <a:t>in vivo</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49"/>
            <a:ext cx="8906108" cy="185417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966465"/>
            <a:ext cx="8906108" cy="738663"/>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9AA2D14-941D-4D3E-A4E2-A044ADF1A706}"/>
              </a:ext>
            </a:extLst>
          </p:cNvPr>
          <p:cNvSpPr/>
          <p:nvPr/>
        </p:nvSpPr>
        <p:spPr>
          <a:xfrm>
            <a:off x="115432" y="2966466"/>
            <a:ext cx="8899080" cy="738664"/>
          </a:xfrm>
          <a:prstGeom prst="rect">
            <a:avLst/>
          </a:prstGeom>
        </p:spPr>
        <p:txBody>
          <a:bodyPr wrap="square">
            <a:spAutoFit/>
          </a:bodyPr>
          <a:lstStyle/>
          <a:p>
            <a:pPr algn="ctr"/>
            <a:r>
              <a:rPr lang="en-CA" b="1" spc="300" dirty="0"/>
              <a:t>RESULTS</a:t>
            </a:r>
          </a:p>
          <a:p>
            <a:pPr algn="ctr"/>
            <a:r>
              <a:rPr lang="en-US" sz="1200" spc="300" dirty="0"/>
              <a:t>A positive correlation was found between the composition</a:t>
            </a:r>
          </a:p>
          <a:p>
            <a:pPr algn="ctr"/>
            <a:r>
              <a:rPr lang="en-US" sz="1200" spc="300" dirty="0"/>
              <a:t>and mechanical properties of the cartilage.</a:t>
            </a:r>
            <a:endParaRPr lang="en-CA" sz="1200" spc="300" dirty="0"/>
          </a:p>
        </p:txBody>
      </p:sp>
      <p:sp>
        <p:nvSpPr>
          <p:cNvPr id="11" name="Rectangle 10">
            <a:extLst>
              <a:ext uri="{FF2B5EF4-FFF2-40B4-BE49-F238E27FC236}">
                <a16:creationId xmlns:a16="http://schemas.microsoft.com/office/drawing/2014/main" id="{12147F0F-09D8-4DD3-868E-2F24C30F17AF}"/>
              </a:ext>
            </a:extLst>
          </p:cNvPr>
          <p:cNvSpPr/>
          <p:nvPr/>
        </p:nvSpPr>
        <p:spPr>
          <a:xfrm>
            <a:off x="-25061" y="3807091"/>
            <a:ext cx="9194122" cy="110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work provides a new method for the non-destructive </a:t>
            </a:r>
            <a:r>
              <a:rPr lang="en-US" i="1" spc="300" dirty="0">
                <a:solidFill>
                  <a:schemeClr val="bg1"/>
                </a:solidFill>
                <a:effectLst>
                  <a:outerShdw blurRad="38100" dist="38100" dir="2700000" algn="tl">
                    <a:srgbClr val="000000">
                      <a:alpha val="43137"/>
                    </a:srgbClr>
                  </a:outerShdw>
                </a:effectLst>
              </a:rPr>
              <a:t>in vivo </a:t>
            </a:r>
            <a:r>
              <a:rPr lang="en-US" spc="300" dirty="0">
                <a:solidFill>
                  <a:schemeClr val="bg1"/>
                </a:solidFill>
                <a:effectLst>
                  <a:outerShdw blurRad="38100" dist="38100" dir="2700000" algn="tl">
                    <a:srgbClr val="000000">
                      <a:alpha val="43137"/>
                    </a:srgbClr>
                  </a:outerShdw>
                </a:effectLst>
              </a:rPr>
              <a:t>assessment of cartilage properties, as well as a greater understanding of cartilage behavior and a dataset for the development of more accurate computer models of human joints.</a:t>
            </a:r>
            <a:endParaRPr lang="en-CA" sz="1400" spc="300" dirty="0">
              <a:solidFill>
                <a:schemeClr val="bg1"/>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52E05D96-B091-4EBE-A8CF-C9DE3897993F}"/>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716799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INDUSTRY</a:t>
            </a:r>
          </a:p>
        </p:txBody>
      </p:sp>
    </p:spTree>
    <p:extLst>
      <p:ext uri="{BB962C8B-B14F-4D97-AF65-F5344CB8AC3E}">
        <p14:creationId xmlns:p14="http://schemas.microsoft.com/office/powerpoint/2010/main" val="13835738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TotalTime>
  <Words>2004</Words>
  <Application>Microsoft Office PowerPoint</Application>
  <PresentationFormat>On-screen Show (16:9)</PresentationFormat>
  <Paragraphs>246</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DOURTHE</dc:creator>
  <cp:lastModifiedBy>Benjamin DOURTHE</cp:lastModifiedBy>
  <cp:revision>30</cp:revision>
  <dcterms:created xsi:type="dcterms:W3CDTF">2019-04-05T22:57:48Z</dcterms:created>
  <dcterms:modified xsi:type="dcterms:W3CDTF">2019-05-10T16:22:46Z</dcterms:modified>
</cp:coreProperties>
</file>